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2"/>
  </p:notesMasterIdLst>
  <p:handoutMasterIdLst>
    <p:handoutMasterId r:id="rId33"/>
  </p:handoutMasterIdLst>
  <p:sldIdLst>
    <p:sldId id="269" r:id="rId2"/>
    <p:sldId id="384" r:id="rId3"/>
    <p:sldId id="312" r:id="rId4"/>
    <p:sldId id="350" r:id="rId5"/>
    <p:sldId id="313" r:id="rId6"/>
    <p:sldId id="318" r:id="rId7"/>
    <p:sldId id="282" r:id="rId8"/>
    <p:sldId id="285" r:id="rId9"/>
    <p:sldId id="283" r:id="rId10"/>
    <p:sldId id="286" r:id="rId11"/>
    <p:sldId id="287" r:id="rId12"/>
    <p:sldId id="289" r:id="rId13"/>
    <p:sldId id="290" r:id="rId14"/>
    <p:sldId id="291" r:id="rId15"/>
    <p:sldId id="292" r:id="rId16"/>
    <p:sldId id="356" r:id="rId17"/>
    <p:sldId id="293" r:id="rId18"/>
    <p:sldId id="294" r:id="rId19"/>
    <p:sldId id="295" r:id="rId20"/>
    <p:sldId id="298" r:id="rId21"/>
    <p:sldId id="297" r:id="rId22"/>
    <p:sldId id="300" r:id="rId23"/>
    <p:sldId id="301" r:id="rId24"/>
    <p:sldId id="366" r:id="rId25"/>
    <p:sldId id="302" r:id="rId26"/>
    <p:sldId id="357" r:id="rId27"/>
    <p:sldId id="266" r:id="rId28"/>
    <p:sldId id="304" r:id="rId29"/>
    <p:sldId id="303" r:id="rId30"/>
    <p:sldId id="383" r:id="rId31"/>
  </p:sldIdLst>
  <p:sldSz cx="9144000" cy="6858000" type="screen4x3"/>
  <p:notesSz cx="6845300" cy="9196388"/>
  <p:defaultTextStyle>
    <a:defPPr>
      <a:defRPr lang="en-US"/>
    </a:defPPr>
    <a:lvl1pPr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5pPr>
    <a:lvl6pPr marL="2286000" algn="l" defTabSz="914400" rtl="0" eaLnBrk="1" latinLnBrk="0" hangingPunct="1">
      <a:defRPr kumimoji="1" sz="2400" b="1" kern="1200">
        <a:solidFill>
          <a:schemeClr val="tx1"/>
        </a:solidFill>
        <a:latin typeface="Times New Roman" pitchFamily="18" charset="0"/>
        <a:ea typeface="+mn-ea"/>
        <a:cs typeface="+mn-cs"/>
      </a:defRPr>
    </a:lvl6pPr>
    <a:lvl7pPr marL="2743200" algn="l" defTabSz="914400" rtl="0" eaLnBrk="1" latinLnBrk="0" hangingPunct="1">
      <a:defRPr kumimoji="1" sz="2400" b="1" kern="1200">
        <a:solidFill>
          <a:schemeClr val="tx1"/>
        </a:solidFill>
        <a:latin typeface="Times New Roman" pitchFamily="18" charset="0"/>
        <a:ea typeface="+mn-ea"/>
        <a:cs typeface="+mn-cs"/>
      </a:defRPr>
    </a:lvl7pPr>
    <a:lvl8pPr marL="3200400" algn="l" defTabSz="914400" rtl="0" eaLnBrk="1" latinLnBrk="0" hangingPunct="1">
      <a:defRPr kumimoji="1" sz="2400" b="1" kern="1200">
        <a:solidFill>
          <a:schemeClr val="tx1"/>
        </a:solidFill>
        <a:latin typeface="Times New Roman" pitchFamily="18" charset="0"/>
        <a:ea typeface="+mn-ea"/>
        <a:cs typeface="+mn-cs"/>
      </a:defRPr>
    </a:lvl8pPr>
    <a:lvl9pPr marL="3657600" algn="l" defTabSz="914400" rtl="0" eaLnBrk="1" latinLnBrk="0" hangingPunct="1">
      <a:defRPr kumimoji="1" sz="24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0099"/>
    <a:srgbClr val="FFFFFF"/>
    <a:srgbClr val="0000FF"/>
    <a:srgbClr val="009999"/>
    <a:srgbClr val="CC9900"/>
    <a:srgbClr val="FF6600"/>
    <a:srgbClr val="339933"/>
    <a:srgbClr val="660066"/>
    <a:srgbClr val="006666"/>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autoAdjust="0"/>
    <p:restoredTop sz="95918" autoAdjust="0"/>
  </p:normalViewPr>
  <p:slideViewPr>
    <p:cSldViewPr>
      <p:cViewPr varScale="1">
        <p:scale>
          <a:sx n="77" d="100"/>
          <a:sy n="77" d="100"/>
        </p:scale>
        <p:origin x="980"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DE4D0B-0F7C-49C1-9195-A5FA3D1B4228}" type="doc">
      <dgm:prSet loTypeId="urn:microsoft.com/office/officeart/2005/8/layout/vList6" loCatId="list" qsTypeId="urn:microsoft.com/office/officeart/2005/8/quickstyle/3d4" qsCatId="3D" csTypeId="urn:microsoft.com/office/officeart/2005/8/colors/accent1_2" csCatId="accent1" phldr="1"/>
      <dgm:spPr/>
      <dgm:t>
        <a:bodyPr/>
        <a:lstStyle/>
        <a:p>
          <a:endParaRPr lang="ru-RU"/>
        </a:p>
      </dgm:t>
    </dgm:pt>
    <dgm:pt modelId="{FFB839EA-246A-4544-A7A6-73128BC4BE5F}">
      <dgm:prSet/>
      <dgm:spPr>
        <a:solidFill>
          <a:schemeClr val="bg2">
            <a:lumMod val="40000"/>
            <a:lumOff val="60000"/>
          </a:schemeClr>
        </a:solidFill>
      </dgm:spPr>
      <dgm:t>
        <a:bodyPr/>
        <a:lstStyle/>
        <a:p>
          <a:pPr rtl="0"/>
          <a:r>
            <a:rPr lang="en-US" b="1" i="1" dirty="0" err="1" smtClean="0"/>
            <a:t>Thyreoliberin</a:t>
          </a:r>
          <a:endParaRPr kumimoji="1" lang="ru-RU" b="1" i="1" dirty="0">
            <a:solidFill>
              <a:schemeClr val="tx1"/>
            </a:solidFill>
          </a:endParaRPr>
        </a:p>
      </dgm:t>
    </dgm:pt>
    <dgm:pt modelId="{0A9114CB-7F36-4B16-808E-07C9F7D7CB09}" type="parTrans" cxnId="{871E3CA8-8054-4596-BA0A-5AB07D877F22}">
      <dgm:prSet/>
      <dgm:spPr/>
      <dgm:t>
        <a:bodyPr/>
        <a:lstStyle/>
        <a:p>
          <a:endParaRPr lang="ru-RU"/>
        </a:p>
      </dgm:t>
    </dgm:pt>
    <dgm:pt modelId="{5928BE5E-A3BB-40D3-BE83-2CD1CB50F792}" type="sibTrans" cxnId="{871E3CA8-8054-4596-BA0A-5AB07D877F22}">
      <dgm:prSet/>
      <dgm:spPr/>
      <dgm:t>
        <a:bodyPr/>
        <a:lstStyle/>
        <a:p>
          <a:endParaRPr lang="ru-RU"/>
        </a:p>
      </dgm:t>
    </dgm:pt>
    <dgm:pt modelId="{113B42B4-C24C-42D6-B34E-6177682DCB86}">
      <dgm:prSet/>
      <dgm:spPr>
        <a:solidFill>
          <a:schemeClr val="bg2">
            <a:lumMod val="40000"/>
            <a:lumOff val="60000"/>
          </a:schemeClr>
        </a:solidFill>
      </dgm:spPr>
      <dgm:t>
        <a:bodyPr/>
        <a:lstStyle/>
        <a:p>
          <a:pPr rtl="0"/>
          <a:r>
            <a:rPr lang="en-US" b="1" i="1" dirty="0" smtClean="0"/>
            <a:t>DOP blockers. rec. 2</a:t>
          </a:r>
          <a:endParaRPr kumimoji="1" lang="ru-RU" b="1" i="1" dirty="0">
            <a:solidFill>
              <a:schemeClr val="tx1"/>
            </a:solidFill>
          </a:endParaRPr>
        </a:p>
      </dgm:t>
    </dgm:pt>
    <dgm:pt modelId="{4044943C-58C6-4D00-B598-F1A82413382F}" type="parTrans" cxnId="{7A4A7B7D-5992-4ECD-A74C-0D302CE009D0}">
      <dgm:prSet/>
      <dgm:spPr/>
      <dgm:t>
        <a:bodyPr/>
        <a:lstStyle/>
        <a:p>
          <a:endParaRPr lang="ru-RU"/>
        </a:p>
      </dgm:t>
    </dgm:pt>
    <dgm:pt modelId="{E5BFCD50-E078-4887-B59E-801879002F31}" type="sibTrans" cxnId="{7A4A7B7D-5992-4ECD-A74C-0D302CE009D0}">
      <dgm:prSet/>
      <dgm:spPr/>
      <dgm:t>
        <a:bodyPr/>
        <a:lstStyle/>
        <a:p>
          <a:endParaRPr lang="ru-RU"/>
        </a:p>
      </dgm:t>
    </dgm:pt>
    <dgm:pt modelId="{06403471-42FE-4CD3-B0FF-B7BC1C7B585F}" type="pres">
      <dgm:prSet presAssocID="{12DE4D0B-0F7C-49C1-9195-A5FA3D1B4228}" presName="Name0" presStyleCnt="0">
        <dgm:presLayoutVars>
          <dgm:dir/>
          <dgm:animLvl val="lvl"/>
          <dgm:resizeHandles/>
        </dgm:presLayoutVars>
      </dgm:prSet>
      <dgm:spPr/>
      <dgm:t>
        <a:bodyPr/>
        <a:lstStyle/>
        <a:p>
          <a:endParaRPr lang="ru-RU"/>
        </a:p>
      </dgm:t>
    </dgm:pt>
    <dgm:pt modelId="{BD275F19-D7C8-4E78-B97F-FBEAA6B37750}" type="pres">
      <dgm:prSet presAssocID="{FFB839EA-246A-4544-A7A6-73128BC4BE5F}" presName="linNode" presStyleCnt="0"/>
      <dgm:spPr/>
    </dgm:pt>
    <dgm:pt modelId="{A8066CD1-652A-433D-8499-A52A35C934BF}" type="pres">
      <dgm:prSet presAssocID="{FFB839EA-246A-4544-A7A6-73128BC4BE5F}" presName="parentShp" presStyleLbl="node1" presStyleIdx="0" presStyleCnt="2" custScaleX="55845" custScaleY="48363" custLinFactNeighborX="-46473" custLinFactNeighborY="7466">
        <dgm:presLayoutVars>
          <dgm:bulletEnabled val="1"/>
        </dgm:presLayoutVars>
      </dgm:prSet>
      <dgm:spPr/>
      <dgm:t>
        <a:bodyPr/>
        <a:lstStyle/>
        <a:p>
          <a:endParaRPr lang="ru-RU"/>
        </a:p>
      </dgm:t>
    </dgm:pt>
    <dgm:pt modelId="{D983443E-CFC7-4E0D-83E2-0ADFCD8B034C}" type="pres">
      <dgm:prSet presAssocID="{FFB839EA-246A-4544-A7A6-73128BC4BE5F}" presName="childShp" presStyleLbl="bgAccFollowNode1" presStyleIdx="0" presStyleCnt="2" custScaleX="25179" custScaleY="45416" custLinFactNeighborX="-68129" custLinFactNeighborY="2246">
        <dgm:presLayoutVars>
          <dgm:bulletEnabled val="1"/>
        </dgm:presLayoutVars>
      </dgm:prSet>
      <dgm:spPr/>
    </dgm:pt>
    <dgm:pt modelId="{C0CE4A8D-C337-4AC1-87C5-F5E8A33D901D}" type="pres">
      <dgm:prSet presAssocID="{5928BE5E-A3BB-40D3-BE83-2CD1CB50F792}" presName="spacing" presStyleCnt="0"/>
      <dgm:spPr/>
    </dgm:pt>
    <dgm:pt modelId="{7919A230-6351-4845-8DA5-35254C210D58}" type="pres">
      <dgm:prSet presAssocID="{113B42B4-C24C-42D6-B34E-6177682DCB86}" presName="linNode" presStyleCnt="0"/>
      <dgm:spPr/>
    </dgm:pt>
    <dgm:pt modelId="{3A4B09C6-BFA9-4373-8AC8-4CC978406133}" type="pres">
      <dgm:prSet presAssocID="{113B42B4-C24C-42D6-B34E-6177682DCB86}" presName="parentShp" presStyleLbl="node1" presStyleIdx="1" presStyleCnt="2" custScaleX="57143" custScaleY="44138" custLinFactNeighborX="-48268" custLinFactNeighborY="-5581">
        <dgm:presLayoutVars>
          <dgm:bulletEnabled val="1"/>
        </dgm:presLayoutVars>
      </dgm:prSet>
      <dgm:spPr/>
      <dgm:t>
        <a:bodyPr/>
        <a:lstStyle/>
        <a:p>
          <a:endParaRPr lang="ru-RU"/>
        </a:p>
      </dgm:t>
    </dgm:pt>
    <dgm:pt modelId="{1786B700-D2F5-4D40-AFE9-4C627BCBA570}" type="pres">
      <dgm:prSet presAssocID="{113B42B4-C24C-42D6-B34E-6177682DCB86}" presName="childShp" presStyleLbl="bgAccFollowNode1" presStyleIdx="1" presStyleCnt="2" custScaleX="22945" custScaleY="53986" custLinFactNeighborX="-68181" custLinFactNeighborY="-11597">
        <dgm:presLayoutVars>
          <dgm:bulletEnabled val="1"/>
        </dgm:presLayoutVars>
      </dgm:prSet>
      <dgm:spPr/>
    </dgm:pt>
  </dgm:ptLst>
  <dgm:cxnLst>
    <dgm:cxn modelId="{7A4A7B7D-5992-4ECD-A74C-0D302CE009D0}" srcId="{12DE4D0B-0F7C-49C1-9195-A5FA3D1B4228}" destId="{113B42B4-C24C-42D6-B34E-6177682DCB86}" srcOrd="1" destOrd="0" parTransId="{4044943C-58C6-4D00-B598-F1A82413382F}" sibTransId="{E5BFCD50-E078-4887-B59E-801879002F31}"/>
    <dgm:cxn modelId="{E79B7BBB-ACFC-4CFF-86BC-6012F4F68576}" type="presOf" srcId="{113B42B4-C24C-42D6-B34E-6177682DCB86}" destId="{3A4B09C6-BFA9-4373-8AC8-4CC978406133}" srcOrd="0" destOrd="0" presId="urn:microsoft.com/office/officeart/2005/8/layout/vList6"/>
    <dgm:cxn modelId="{D3E27596-165B-4B55-8A64-B9F0DC349067}" type="presOf" srcId="{12DE4D0B-0F7C-49C1-9195-A5FA3D1B4228}" destId="{06403471-42FE-4CD3-B0FF-B7BC1C7B585F}" srcOrd="0" destOrd="0" presId="urn:microsoft.com/office/officeart/2005/8/layout/vList6"/>
    <dgm:cxn modelId="{871E3CA8-8054-4596-BA0A-5AB07D877F22}" srcId="{12DE4D0B-0F7C-49C1-9195-A5FA3D1B4228}" destId="{FFB839EA-246A-4544-A7A6-73128BC4BE5F}" srcOrd="0" destOrd="0" parTransId="{0A9114CB-7F36-4B16-808E-07C9F7D7CB09}" sibTransId="{5928BE5E-A3BB-40D3-BE83-2CD1CB50F792}"/>
    <dgm:cxn modelId="{44DFEC65-A8DD-4059-AEAC-E6F6D577FF4A}" type="presOf" srcId="{FFB839EA-246A-4544-A7A6-73128BC4BE5F}" destId="{A8066CD1-652A-433D-8499-A52A35C934BF}" srcOrd="0" destOrd="0" presId="urn:microsoft.com/office/officeart/2005/8/layout/vList6"/>
    <dgm:cxn modelId="{3ED689C3-ACCE-4944-A63C-BA474CA930DB}" type="presParOf" srcId="{06403471-42FE-4CD3-B0FF-B7BC1C7B585F}" destId="{BD275F19-D7C8-4E78-B97F-FBEAA6B37750}" srcOrd="0" destOrd="0" presId="urn:microsoft.com/office/officeart/2005/8/layout/vList6"/>
    <dgm:cxn modelId="{052C44A3-16B0-400F-BA10-C060125EC525}" type="presParOf" srcId="{BD275F19-D7C8-4E78-B97F-FBEAA6B37750}" destId="{A8066CD1-652A-433D-8499-A52A35C934BF}" srcOrd="0" destOrd="0" presId="urn:microsoft.com/office/officeart/2005/8/layout/vList6"/>
    <dgm:cxn modelId="{59A56A0F-8A47-48DF-A421-46BCFD1D2601}" type="presParOf" srcId="{BD275F19-D7C8-4E78-B97F-FBEAA6B37750}" destId="{D983443E-CFC7-4E0D-83E2-0ADFCD8B034C}" srcOrd="1" destOrd="0" presId="urn:microsoft.com/office/officeart/2005/8/layout/vList6"/>
    <dgm:cxn modelId="{8CF69066-4926-4B15-92C7-F72C7BF1F3A6}" type="presParOf" srcId="{06403471-42FE-4CD3-B0FF-B7BC1C7B585F}" destId="{C0CE4A8D-C337-4AC1-87C5-F5E8A33D901D}" srcOrd="1" destOrd="0" presId="urn:microsoft.com/office/officeart/2005/8/layout/vList6"/>
    <dgm:cxn modelId="{08B5CCCC-4763-42EA-8DF3-59D468943BAC}" type="presParOf" srcId="{06403471-42FE-4CD3-B0FF-B7BC1C7B585F}" destId="{7919A230-6351-4845-8DA5-35254C210D58}" srcOrd="2" destOrd="0" presId="urn:microsoft.com/office/officeart/2005/8/layout/vList6"/>
    <dgm:cxn modelId="{1C0DB3A1-D515-426C-9B0A-258C1AE5A8F8}" type="presParOf" srcId="{7919A230-6351-4845-8DA5-35254C210D58}" destId="{3A4B09C6-BFA9-4373-8AC8-4CC978406133}" srcOrd="0" destOrd="0" presId="urn:microsoft.com/office/officeart/2005/8/layout/vList6"/>
    <dgm:cxn modelId="{9E831A58-7BBB-4C51-AECC-21FE3F78F6DC}" type="presParOf" srcId="{7919A230-6351-4845-8DA5-35254C210D58}" destId="{1786B700-D2F5-4D40-AFE9-4C627BCBA570}" srcOrd="1" destOrd="0" presId="urn:microsoft.com/office/officeart/2005/8/layout/vList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3443E-CFC7-4E0D-83E2-0ADFCD8B034C}">
      <dsp:nvSpPr>
        <dsp:cNvPr id="0" name=""/>
        <dsp:cNvSpPr/>
      </dsp:nvSpPr>
      <dsp:spPr>
        <a:xfrm>
          <a:off x="2088237" y="72011"/>
          <a:ext cx="1196639" cy="872829"/>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A8066CD1-652A-433D-8499-A52A35C934BF}">
      <dsp:nvSpPr>
        <dsp:cNvPr id="0" name=""/>
        <dsp:cNvSpPr/>
      </dsp:nvSpPr>
      <dsp:spPr>
        <a:xfrm>
          <a:off x="268795" y="144013"/>
          <a:ext cx="1769366" cy="929466"/>
        </a:xfrm>
        <a:prstGeom prst="roundRect">
          <a:avLst/>
        </a:prstGeom>
        <a:solidFill>
          <a:schemeClr val="bg2">
            <a:lumMod val="40000"/>
            <a:lumOff val="6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b="1" i="1" kern="1200" dirty="0" err="1" smtClean="0"/>
            <a:t>Thyreoliberin</a:t>
          </a:r>
          <a:endParaRPr kumimoji="1" lang="ru-RU" sz="1400" b="1" i="1" kern="1200" dirty="0">
            <a:solidFill>
              <a:schemeClr val="tx1"/>
            </a:solidFill>
          </a:endParaRPr>
        </a:p>
      </dsp:txBody>
      <dsp:txXfrm>
        <a:off x="314168" y="189386"/>
        <a:ext cx="1678620" cy="838720"/>
      </dsp:txXfrm>
    </dsp:sp>
    <dsp:sp modelId="{1786B700-D2F5-4D40-AFE9-4C627BCBA570}">
      <dsp:nvSpPr>
        <dsp:cNvPr id="0" name=""/>
        <dsp:cNvSpPr/>
      </dsp:nvSpPr>
      <dsp:spPr>
        <a:xfrm>
          <a:off x="2160237" y="899302"/>
          <a:ext cx="1090467" cy="1037532"/>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3A4B09C6-BFA9-4373-8AC8-4CC978406133}">
      <dsp:nvSpPr>
        <dsp:cNvPr id="0" name=""/>
        <dsp:cNvSpPr/>
      </dsp:nvSpPr>
      <dsp:spPr>
        <a:xfrm>
          <a:off x="216010" y="1109553"/>
          <a:ext cx="1810491" cy="848267"/>
        </a:xfrm>
        <a:prstGeom prst="roundRect">
          <a:avLst/>
        </a:prstGeom>
        <a:solidFill>
          <a:schemeClr val="bg2">
            <a:lumMod val="40000"/>
            <a:lumOff val="6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rtl="0">
            <a:lnSpc>
              <a:spcPct val="90000"/>
            </a:lnSpc>
            <a:spcBef>
              <a:spcPct val="0"/>
            </a:spcBef>
            <a:spcAft>
              <a:spcPct val="35000"/>
            </a:spcAft>
          </a:pPr>
          <a:r>
            <a:rPr lang="en-US" sz="1400" b="1" i="1" kern="1200" dirty="0" smtClean="0"/>
            <a:t>DOP blockers. rec. 2</a:t>
          </a:r>
          <a:endParaRPr kumimoji="1" lang="ru-RU" sz="1400" b="1" i="1" kern="1200" dirty="0">
            <a:solidFill>
              <a:schemeClr val="tx1"/>
            </a:solidFill>
          </a:endParaRPr>
        </a:p>
      </dsp:txBody>
      <dsp:txXfrm>
        <a:off x="257419" y="1150962"/>
        <a:ext cx="1727673" cy="765449"/>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670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endParaRPr lang="ru-RU"/>
          </a:p>
        </p:txBody>
      </p:sp>
      <p:sp>
        <p:nvSpPr>
          <p:cNvPr id="21507" name="Rectangle 3"/>
          <p:cNvSpPr>
            <a:spLocks noGrp="1" noChangeArrowheads="1"/>
          </p:cNvSpPr>
          <p:nvPr>
            <p:ph type="dt" sz="quarter" idx="1"/>
          </p:nvPr>
        </p:nvSpPr>
        <p:spPr bwMode="auto">
          <a:xfrm>
            <a:off x="3876675" y="0"/>
            <a:ext cx="29670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endParaRPr lang="ru-RU"/>
          </a:p>
        </p:txBody>
      </p:sp>
      <p:sp>
        <p:nvSpPr>
          <p:cNvPr id="21508" name="Rectangle 4"/>
          <p:cNvSpPr>
            <a:spLocks noGrp="1" noChangeArrowheads="1"/>
          </p:cNvSpPr>
          <p:nvPr>
            <p:ph type="ftr" sz="quarter" idx="2"/>
          </p:nvPr>
        </p:nvSpPr>
        <p:spPr bwMode="auto">
          <a:xfrm>
            <a:off x="0" y="8734425"/>
            <a:ext cx="29670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endParaRPr lang="ru-RU"/>
          </a:p>
        </p:txBody>
      </p:sp>
      <p:sp>
        <p:nvSpPr>
          <p:cNvPr id="21509" name="Rectangle 5"/>
          <p:cNvSpPr>
            <a:spLocks noGrp="1" noChangeArrowheads="1"/>
          </p:cNvSpPr>
          <p:nvPr>
            <p:ph type="sldNum" sz="quarter" idx="3"/>
          </p:nvPr>
        </p:nvSpPr>
        <p:spPr bwMode="auto">
          <a:xfrm>
            <a:off x="3876675" y="8734425"/>
            <a:ext cx="29670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fld id="{0E680FE8-D553-452A-AF9E-A305B301B275}" type="slidenum">
              <a:rPr lang="ru-RU"/>
              <a:pPr/>
              <a:t>‹#›</a:t>
            </a:fld>
            <a:endParaRPr lang="ru-RU"/>
          </a:p>
        </p:txBody>
      </p:sp>
    </p:spTree>
    <p:extLst>
      <p:ext uri="{BB962C8B-B14F-4D97-AF65-F5344CB8AC3E}">
        <p14:creationId xmlns:p14="http://schemas.microsoft.com/office/powerpoint/2010/main" val="7344431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5613"/>
          </a:xfrm>
          <a:prstGeom prst="rect">
            <a:avLst/>
          </a:prstGeom>
          <a:noFill/>
          <a:ln w="9525">
            <a:noFill/>
            <a:miter lim="800000"/>
            <a:headEnd/>
            <a:tailEnd/>
          </a:ln>
        </p:spPr>
        <p:txBody>
          <a:bodyPr vert="horz" wrap="square" lIns="19050" tIns="0" rIns="19050" bIns="0" numCol="1" anchor="t" anchorCtr="0" compatLnSpc="1">
            <a:prstTxWarp prst="textNoShape">
              <a:avLst/>
            </a:prstTxWarp>
          </a:bodyPr>
          <a:lstStyle>
            <a:lvl1pPr defTabSz="909638">
              <a:defRPr sz="1000" b="0" i="1"/>
            </a:lvl1pPr>
          </a:lstStyle>
          <a:p>
            <a:r>
              <a:rPr lang="ru-RU"/>
              <a:t>*</a:t>
            </a:r>
            <a:endParaRPr lang="ru-RU" sz="1200"/>
          </a:p>
        </p:txBody>
      </p:sp>
      <p:sp>
        <p:nvSpPr>
          <p:cNvPr id="2051" name="Rectangle 3"/>
          <p:cNvSpPr>
            <a:spLocks noGrp="1" noChangeArrowheads="1"/>
          </p:cNvSpPr>
          <p:nvPr>
            <p:ph type="dt" idx="1"/>
          </p:nvPr>
        </p:nvSpPr>
        <p:spPr bwMode="auto">
          <a:xfrm>
            <a:off x="3884613" y="0"/>
            <a:ext cx="2973387" cy="455613"/>
          </a:xfrm>
          <a:prstGeom prst="rect">
            <a:avLst/>
          </a:prstGeom>
          <a:noFill/>
          <a:ln w="9525">
            <a:noFill/>
            <a:miter lim="800000"/>
            <a:headEnd/>
            <a:tailEnd/>
          </a:ln>
        </p:spPr>
        <p:txBody>
          <a:bodyPr vert="horz" wrap="square" lIns="19050" tIns="0" rIns="19050" bIns="0" numCol="1" anchor="t" anchorCtr="0" compatLnSpc="1">
            <a:prstTxWarp prst="textNoShape">
              <a:avLst/>
            </a:prstTxWarp>
          </a:bodyPr>
          <a:lstStyle>
            <a:lvl1pPr algn="r" defTabSz="909638">
              <a:defRPr sz="1000" b="0" i="1"/>
            </a:lvl1pPr>
          </a:lstStyle>
          <a:p>
            <a:r>
              <a:rPr lang="ru-RU"/>
              <a:t>16.07.1996</a:t>
            </a:r>
            <a:endParaRPr lang="ru-RU" sz="1200"/>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12700" cap="sq">
            <a:solidFill>
              <a:schemeClr val="tx1"/>
            </a:solidFill>
            <a:miter lim="800000"/>
            <a:headEnd/>
            <a:tailEnd/>
          </a:ln>
        </p:spPr>
      </p:sp>
      <p:sp>
        <p:nvSpPr>
          <p:cNvPr id="2053" name="Rectangle 5"/>
          <p:cNvSpPr>
            <a:spLocks noGrp="1" noChangeArrowheads="1"/>
          </p:cNvSpPr>
          <p:nvPr>
            <p:ph type="body" sz="quarter" idx="3"/>
          </p:nvPr>
        </p:nvSpPr>
        <p:spPr bwMode="auto">
          <a:xfrm>
            <a:off x="914400" y="4341813"/>
            <a:ext cx="5027613" cy="4114800"/>
          </a:xfrm>
          <a:prstGeom prst="rect">
            <a:avLst/>
          </a:prstGeom>
          <a:noFill/>
          <a:ln w="9525">
            <a:noFill/>
            <a:miter lim="800000"/>
            <a:headEnd/>
            <a:tailEnd/>
          </a:ln>
        </p:spPr>
        <p:txBody>
          <a:bodyPr vert="horz" wrap="square" lIns="92075" tIns="46037" rIns="92075" bIns="46037" numCol="1" anchor="t" anchorCtr="0" compatLnSpc="1">
            <a:prstTxWarp prst="textNoShape">
              <a:avLst/>
            </a:prstTxWarp>
          </a:bodyPr>
          <a:lstStyle/>
          <a:p>
            <a:pPr lvl="0"/>
            <a:r>
              <a:rPr lang="ru-RU" smtClean="0"/>
              <a:t>Нажмите кнопку, чтобы изменить стиль основного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054" name="Rectangle 6"/>
          <p:cNvSpPr>
            <a:spLocks noGrp="1" noChangeArrowheads="1"/>
          </p:cNvSpPr>
          <p:nvPr>
            <p:ph type="ftr" sz="quarter" idx="4"/>
          </p:nvPr>
        </p:nvSpPr>
        <p:spPr bwMode="auto">
          <a:xfrm>
            <a:off x="0" y="8685213"/>
            <a:ext cx="2971800" cy="458787"/>
          </a:xfrm>
          <a:prstGeom prst="rect">
            <a:avLst/>
          </a:prstGeom>
          <a:noFill/>
          <a:ln w="9525">
            <a:noFill/>
            <a:miter lim="800000"/>
            <a:headEnd/>
            <a:tailEnd/>
          </a:ln>
        </p:spPr>
        <p:txBody>
          <a:bodyPr vert="horz" wrap="square" lIns="19050" tIns="0" rIns="19050" bIns="0" numCol="1" anchor="b" anchorCtr="0" compatLnSpc="1">
            <a:prstTxWarp prst="textNoShape">
              <a:avLst/>
            </a:prstTxWarp>
          </a:bodyPr>
          <a:lstStyle>
            <a:lvl1pPr defTabSz="909638">
              <a:defRPr sz="1000" b="0" i="1"/>
            </a:lvl1pPr>
          </a:lstStyle>
          <a:p>
            <a:r>
              <a:rPr lang="ru-RU"/>
              <a:t>*</a:t>
            </a:r>
            <a:endParaRPr lang="ru-RU" sz="1200"/>
          </a:p>
        </p:txBody>
      </p:sp>
      <p:sp>
        <p:nvSpPr>
          <p:cNvPr id="2055" name="Rectangle 7"/>
          <p:cNvSpPr>
            <a:spLocks noGrp="1" noChangeArrowheads="1"/>
          </p:cNvSpPr>
          <p:nvPr>
            <p:ph type="sldNum" sz="quarter" idx="5"/>
          </p:nvPr>
        </p:nvSpPr>
        <p:spPr bwMode="auto">
          <a:xfrm>
            <a:off x="3884613" y="8685213"/>
            <a:ext cx="2973387" cy="458787"/>
          </a:xfrm>
          <a:prstGeom prst="rect">
            <a:avLst/>
          </a:prstGeom>
          <a:noFill/>
          <a:ln w="9525">
            <a:noFill/>
            <a:miter lim="800000"/>
            <a:headEnd/>
            <a:tailEnd/>
          </a:ln>
        </p:spPr>
        <p:txBody>
          <a:bodyPr vert="horz" wrap="square" lIns="19050" tIns="0" rIns="19050" bIns="0" numCol="1" anchor="b" anchorCtr="0" compatLnSpc="1">
            <a:prstTxWarp prst="textNoShape">
              <a:avLst/>
            </a:prstTxWarp>
          </a:bodyPr>
          <a:lstStyle>
            <a:lvl1pPr algn="r" defTabSz="909638">
              <a:defRPr sz="1000" b="0" i="1"/>
            </a:lvl1pPr>
          </a:lstStyle>
          <a:p>
            <a:r>
              <a:rPr lang="ru-RU"/>
              <a:t>##</a:t>
            </a:r>
            <a:endParaRPr lang="ru-RU" sz="1200"/>
          </a:p>
        </p:txBody>
      </p:sp>
    </p:spTree>
    <p:extLst>
      <p:ext uri="{BB962C8B-B14F-4D97-AF65-F5344CB8AC3E}">
        <p14:creationId xmlns:p14="http://schemas.microsoft.com/office/powerpoint/2010/main" val="1940295208"/>
      </p:ext>
    </p:extLst>
  </p:cSld>
  <p:clrMap bg1="lt1" tx1="dk1" bg2="lt2" tx2="dk2" accent1="accent1" accent2="accent2" accent3="accent3" accent4="accent4" accent5="accent5" accent6="accent6" hlink="hlink" folHlink="folHlink"/>
  <p:hf/>
  <p:notesStyle>
    <a:lvl1pPr algn="l" defTabSz="909638"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5613" algn="l" defTabSz="909638"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2813" algn="l" defTabSz="909638"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68425" algn="l" defTabSz="909638"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5625" algn="l" defTabSz="909638"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3087" name="Rectangle 15"/>
          <p:cNvSpPr>
            <a:spLocks noChangeArrowheads="1"/>
          </p:cNvSpPr>
          <p:nvPr/>
        </p:nvSpPr>
        <p:spPr bwMode="auto">
          <a:xfrm>
            <a:off x="304800" y="533400"/>
            <a:ext cx="8458200" cy="5791200"/>
          </a:xfrm>
          <a:prstGeom prst="rect">
            <a:avLst/>
          </a:prstGeom>
          <a:solidFill>
            <a:srgbClr val="FFFFFF">
              <a:alpha val="80000"/>
            </a:srgbClr>
          </a:solidFill>
          <a:ln w="38100" cap="sq">
            <a:solidFill>
              <a:srgbClr val="5C2305"/>
            </a:solidFill>
            <a:miter lim="800000"/>
            <a:headEnd type="none" w="sm" len="sm"/>
            <a:tailEnd type="none" w="sm" len="sm"/>
          </a:ln>
          <a:effectLst/>
        </p:spPr>
        <p:txBody>
          <a:bodyPr wrap="none" anchor="ctr"/>
          <a:lstStyle/>
          <a:p>
            <a:endParaRPr lang="ru-RU"/>
          </a:p>
        </p:txBody>
      </p:sp>
      <p:sp>
        <p:nvSpPr>
          <p:cNvPr id="3088" name="Rectangle 16"/>
          <p:cNvSpPr>
            <a:spLocks noChangeArrowheads="1"/>
          </p:cNvSpPr>
          <p:nvPr/>
        </p:nvSpPr>
        <p:spPr bwMode="auto">
          <a:xfrm>
            <a:off x="533400" y="762000"/>
            <a:ext cx="8001000" cy="5334000"/>
          </a:xfrm>
          <a:prstGeom prst="rect">
            <a:avLst/>
          </a:prstGeom>
          <a:noFill/>
          <a:ln w="76200" cap="sq">
            <a:solidFill>
              <a:srgbClr val="FFFFFF"/>
            </a:solidFill>
            <a:miter lim="800000"/>
            <a:headEnd type="none" w="sm" len="sm"/>
            <a:tailEnd type="none" w="sm" len="sm"/>
          </a:ln>
          <a:effectLst/>
        </p:spPr>
        <p:txBody>
          <a:bodyPr wrap="none" anchor="ctr"/>
          <a:lstStyle/>
          <a:p>
            <a:endParaRPr lang="ru-RU"/>
          </a:p>
        </p:txBody>
      </p:sp>
      <p:sp>
        <p:nvSpPr>
          <p:cNvPr id="3081" name="Rectangle 9"/>
          <p:cNvSpPr>
            <a:spLocks noGrp="1" noChangeArrowheads="1"/>
          </p:cNvSpPr>
          <p:nvPr>
            <p:ph type="ctrTitle" sz="quarter"/>
          </p:nvPr>
        </p:nvSpPr>
        <p:spPr>
          <a:xfrm>
            <a:off x="2741613" y="1370013"/>
            <a:ext cx="5484812" cy="2133600"/>
          </a:xfrm>
        </p:spPr>
        <p:txBody>
          <a:bodyPr anchor="b"/>
          <a:lstStyle>
            <a:lvl1pPr>
              <a:defRPr sz="4600" b="1"/>
            </a:lvl1pPr>
          </a:lstStyle>
          <a:p>
            <a:r>
              <a:rPr lang="ru-RU" smtClean="0"/>
              <a:t>Образец заголовка</a:t>
            </a:r>
            <a:endParaRPr lang="ru-RU"/>
          </a:p>
        </p:txBody>
      </p:sp>
      <p:sp>
        <p:nvSpPr>
          <p:cNvPr id="3083" name="Rectangle 11"/>
          <p:cNvSpPr>
            <a:spLocks noGrp="1" noChangeArrowheads="1"/>
          </p:cNvSpPr>
          <p:nvPr>
            <p:ph type="subTitle" sz="quarter" idx="1"/>
          </p:nvPr>
        </p:nvSpPr>
        <p:spPr>
          <a:xfrm>
            <a:off x="2741613" y="3581400"/>
            <a:ext cx="5486400" cy="1058863"/>
          </a:xfrm>
        </p:spPr>
        <p:txBody>
          <a:bodyPr/>
          <a:lstStyle>
            <a:lvl1pPr marL="0" indent="0">
              <a:buFontTx/>
              <a:buNone/>
              <a:defRPr sz="3200"/>
            </a:lvl1pPr>
          </a:lstStyle>
          <a:p>
            <a:r>
              <a:rPr lang="ru-RU" smtClean="0"/>
              <a:t>Образец подзаголовка</a:t>
            </a:r>
            <a:endParaRPr lang="ru-RU"/>
          </a:p>
        </p:txBody>
      </p:sp>
      <p:sp>
        <p:nvSpPr>
          <p:cNvPr id="3084" name="Rectangle 12"/>
          <p:cNvSpPr>
            <a:spLocks noGrp="1" noChangeArrowheads="1"/>
          </p:cNvSpPr>
          <p:nvPr>
            <p:ph type="sldNum" sz="quarter" idx="4"/>
          </p:nvPr>
        </p:nvSpPr>
        <p:spPr/>
        <p:txBody>
          <a:bodyPr/>
          <a:lstStyle>
            <a:lvl1pPr>
              <a:defRPr/>
            </a:lvl1pPr>
          </a:lstStyle>
          <a:p>
            <a:fld id="{3457AD44-CDC8-49E4-9848-0CCC8631B0BD}" type="slidenum">
              <a:rPr lang="ru-RU"/>
              <a:pPr/>
              <a:t>‹#›</a:t>
            </a:fld>
            <a:endParaRPr lang="ru-RU"/>
          </a:p>
        </p:txBody>
      </p:sp>
      <p:sp>
        <p:nvSpPr>
          <p:cNvPr id="3085" name="Rectangle 13"/>
          <p:cNvSpPr>
            <a:spLocks noGrp="1" noChangeArrowheads="1"/>
          </p:cNvSpPr>
          <p:nvPr>
            <p:ph type="ftr" sz="quarter" idx="3"/>
          </p:nvPr>
        </p:nvSpPr>
        <p:spPr/>
        <p:txBody>
          <a:bodyPr/>
          <a:lstStyle>
            <a:lvl1pPr>
              <a:defRPr/>
            </a:lvl1pPr>
          </a:lstStyle>
          <a:p>
            <a:endParaRPr lang="ru-RU"/>
          </a:p>
        </p:txBody>
      </p:sp>
      <p:sp>
        <p:nvSpPr>
          <p:cNvPr id="3086" name="Rectangle 14"/>
          <p:cNvSpPr>
            <a:spLocks noGrp="1" noChangeArrowheads="1"/>
          </p:cNvSpPr>
          <p:nvPr>
            <p:ph type="dt" sz="quarter" idx="2"/>
          </p:nvPr>
        </p:nvSpPr>
        <p:spPr/>
        <p:txBody>
          <a:bodyPr/>
          <a:lstStyle>
            <a:lvl1pPr>
              <a:defRPr/>
            </a:lvl1pPr>
          </a:lstStyle>
          <a:p>
            <a:fld id="{98B28CB5-5A01-44F9-B734-3B10D174C60C}" type="datetime1">
              <a:rPr lang="ru-RU"/>
              <a:pPr/>
              <a:t>26.01.2021</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sz="quarter" idx="10"/>
          </p:nvPr>
        </p:nvSpPr>
        <p:spPr/>
        <p:txBody>
          <a:bodyPr/>
          <a:lstStyle>
            <a:lvl1pPr>
              <a:defRPr/>
            </a:lvl1pPr>
          </a:lstStyle>
          <a:p>
            <a:fld id="{A0855B63-6A66-48CC-AAB3-59CB66B9C405}" type="slidenum">
              <a:rPr lang="ru-RU"/>
              <a:pPr/>
              <a:t>‹#›</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Дата 5"/>
          <p:cNvSpPr>
            <a:spLocks noGrp="1"/>
          </p:cNvSpPr>
          <p:nvPr>
            <p:ph type="dt" sz="quarter" idx="12"/>
          </p:nvPr>
        </p:nvSpPr>
        <p:spPr/>
        <p:txBody>
          <a:bodyPr/>
          <a:lstStyle>
            <a:lvl1pPr>
              <a:defRPr/>
            </a:lvl1pPr>
          </a:lstStyle>
          <a:p>
            <a:fld id="{B9880267-8375-4927-A9CD-3B9FD88914D1}" type="datetime1">
              <a:rPr lang="ru-RU"/>
              <a:pPr/>
              <a:t>26.01.2021</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48450" y="838200"/>
            <a:ext cx="1581150" cy="5105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905000" y="838200"/>
            <a:ext cx="4591050" cy="5105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sz="quarter" idx="10"/>
          </p:nvPr>
        </p:nvSpPr>
        <p:spPr/>
        <p:txBody>
          <a:bodyPr/>
          <a:lstStyle>
            <a:lvl1pPr>
              <a:defRPr/>
            </a:lvl1pPr>
          </a:lstStyle>
          <a:p>
            <a:fld id="{E0A64990-5AE7-4507-A629-E8599A37081E}" type="slidenum">
              <a:rPr lang="ru-RU"/>
              <a:pPr/>
              <a:t>‹#›</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Дата 5"/>
          <p:cNvSpPr>
            <a:spLocks noGrp="1"/>
          </p:cNvSpPr>
          <p:nvPr>
            <p:ph type="dt" sz="quarter" idx="12"/>
          </p:nvPr>
        </p:nvSpPr>
        <p:spPr/>
        <p:txBody>
          <a:bodyPr/>
          <a:lstStyle>
            <a:lvl1pPr>
              <a:defRPr/>
            </a:lvl1pPr>
          </a:lstStyle>
          <a:p>
            <a:fld id="{7803EFB1-03D7-454F-AC76-266FB0EAEF6F}" type="datetime1">
              <a:rPr lang="ru-RU"/>
              <a:pPr/>
              <a:t>26.01.2021</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омер слайда 3"/>
          <p:cNvSpPr>
            <a:spLocks noGrp="1"/>
          </p:cNvSpPr>
          <p:nvPr>
            <p:ph type="sldNum" sz="quarter" idx="10"/>
          </p:nvPr>
        </p:nvSpPr>
        <p:spPr/>
        <p:txBody>
          <a:bodyPr/>
          <a:lstStyle>
            <a:lvl1pPr>
              <a:defRPr/>
            </a:lvl1pPr>
          </a:lstStyle>
          <a:p>
            <a:fld id="{0FD51F20-28E3-4929-87BB-A35D4804F37E}" type="slidenum">
              <a:rPr lang="ru-RU"/>
              <a:pPr/>
              <a:t>‹#›</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Дата 5"/>
          <p:cNvSpPr>
            <a:spLocks noGrp="1"/>
          </p:cNvSpPr>
          <p:nvPr>
            <p:ph type="dt" sz="quarter" idx="12"/>
          </p:nvPr>
        </p:nvSpPr>
        <p:spPr/>
        <p:txBody>
          <a:bodyPr/>
          <a:lstStyle>
            <a:lvl1pPr>
              <a:defRPr/>
            </a:lvl1pPr>
          </a:lstStyle>
          <a:p>
            <a:fld id="{FE6DC66C-6112-4C9C-AD25-922FCAC0BAC6}" type="datetime1">
              <a:rPr lang="ru-RU"/>
              <a:pPr/>
              <a:t>26.01.2021</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омер слайда 3"/>
          <p:cNvSpPr>
            <a:spLocks noGrp="1"/>
          </p:cNvSpPr>
          <p:nvPr>
            <p:ph type="sldNum" sz="quarter" idx="10"/>
          </p:nvPr>
        </p:nvSpPr>
        <p:spPr/>
        <p:txBody>
          <a:bodyPr/>
          <a:lstStyle>
            <a:lvl1pPr>
              <a:defRPr/>
            </a:lvl1pPr>
          </a:lstStyle>
          <a:p>
            <a:fld id="{4DEBE9BA-09B8-4ACF-8FFC-AA52680D702F}" type="slidenum">
              <a:rPr lang="ru-RU"/>
              <a:pPr/>
              <a:t>‹#›</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Дата 5"/>
          <p:cNvSpPr>
            <a:spLocks noGrp="1"/>
          </p:cNvSpPr>
          <p:nvPr>
            <p:ph type="dt" sz="quarter" idx="12"/>
          </p:nvPr>
        </p:nvSpPr>
        <p:spPr/>
        <p:txBody>
          <a:bodyPr/>
          <a:lstStyle>
            <a:lvl1pPr>
              <a:defRPr/>
            </a:lvl1pPr>
          </a:lstStyle>
          <a:p>
            <a:fld id="{B6EB583E-C81F-47DC-BEA5-82531D304AF9}" type="datetime1">
              <a:rPr lang="ru-RU"/>
              <a:pPr/>
              <a:t>26.01.2021</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741613" y="1752600"/>
            <a:ext cx="2665412"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559425" y="1752600"/>
            <a:ext cx="2667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омер слайда 4"/>
          <p:cNvSpPr>
            <a:spLocks noGrp="1"/>
          </p:cNvSpPr>
          <p:nvPr>
            <p:ph type="sldNum" sz="quarter" idx="10"/>
          </p:nvPr>
        </p:nvSpPr>
        <p:spPr/>
        <p:txBody>
          <a:bodyPr/>
          <a:lstStyle>
            <a:lvl1pPr>
              <a:defRPr/>
            </a:lvl1pPr>
          </a:lstStyle>
          <a:p>
            <a:fld id="{504DEDE0-6599-4A67-AAA3-0D9769824D3B}" type="slidenum">
              <a:rPr lang="ru-RU"/>
              <a:pPr/>
              <a:t>‹#›</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Дата 6"/>
          <p:cNvSpPr>
            <a:spLocks noGrp="1"/>
          </p:cNvSpPr>
          <p:nvPr>
            <p:ph type="dt" sz="quarter" idx="12"/>
          </p:nvPr>
        </p:nvSpPr>
        <p:spPr/>
        <p:txBody>
          <a:bodyPr/>
          <a:lstStyle>
            <a:lvl1pPr>
              <a:defRPr/>
            </a:lvl1pPr>
          </a:lstStyle>
          <a:p>
            <a:fld id="{17F50DBA-FACC-47C9-9455-EBD2F13378CF}" type="datetime1">
              <a:rPr lang="ru-RU"/>
              <a:pPr/>
              <a:t>26.01.2021</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омер слайда 6"/>
          <p:cNvSpPr>
            <a:spLocks noGrp="1"/>
          </p:cNvSpPr>
          <p:nvPr>
            <p:ph type="sldNum" sz="quarter" idx="10"/>
          </p:nvPr>
        </p:nvSpPr>
        <p:spPr/>
        <p:txBody>
          <a:bodyPr/>
          <a:lstStyle>
            <a:lvl1pPr>
              <a:defRPr/>
            </a:lvl1pPr>
          </a:lstStyle>
          <a:p>
            <a:fld id="{7803DFC9-A567-4D30-86C9-69BFE979F89E}" type="slidenum">
              <a:rPr lang="ru-RU"/>
              <a:pPr/>
              <a:t>‹#›</a:t>
            </a:fld>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Дата 8"/>
          <p:cNvSpPr>
            <a:spLocks noGrp="1"/>
          </p:cNvSpPr>
          <p:nvPr>
            <p:ph type="dt" sz="quarter" idx="12"/>
          </p:nvPr>
        </p:nvSpPr>
        <p:spPr/>
        <p:txBody>
          <a:bodyPr/>
          <a:lstStyle>
            <a:lvl1pPr>
              <a:defRPr/>
            </a:lvl1pPr>
          </a:lstStyle>
          <a:p>
            <a:fld id="{0B637508-53B1-45EC-8946-EE50AD6D5DD0}" type="datetime1">
              <a:rPr lang="ru-RU"/>
              <a:pPr/>
              <a:t>26.01.2021</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омер слайда 2"/>
          <p:cNvSpPr>
            <a:spLocks noGrp="1"/>
          </p:cNvSpPr>
          <p:nvPr>
            <p:ph type="sldNum" sz="quarter" idx="10"/>
          </p:nvPr>
        </p:nvSpPr>
        <p:spPr/>
        <p:txBody>
          <a:bodyPr/>
          <a:lstStyle>
            <a:lvl1pPr>
              <a:defRPr/>
            </a:lvl1pPr>
          </a:lstStyle>
          <a:p>
            <a:fld id="{478194F3-DF38-439F-AE10-AC9C246F3D20}" type="slidenum">
              <a:rPr lang="ru-RU"/>
              <a:pPr/>
              <a:t>‹#›</a:t>
            </a:fld>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Дата 4"/>
          <p:cNvSpPr>
            <a:spLocks noGrp="1"/>
          </p:cNvSpPr>
          <p:nvPr>
            <p:ph type="dt" sz="quarter" idx="12"/>
          </p:nvPr>
        </p:nvSpPr>
        <p:spPr/>
        <p:txBody>
          <a:bodyPr/>
          <a:lstStyle>
            <a:lvl1pPr>
              <a:defRPr/>
            </a:lvl1pPr>
          </a:lstStyle>
          <a:p>
            <a:fld id="{621092B2-0105-4430-A8B8-595C66133E94}" type="datetime1">
              <a:rPr lang="ru-RU"/>
              <a:pPr/>
              <a:t>26.01.2021</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1"/>
          <p:cNvSpPr>
            <a:spLocks noGrp="1"/>
          </p:cNvSpPr>
          <p:nvPr>
            <p:ph type="sldNum" sz="quarter" idx="10"/>
          </p:nvPr>
        </p:nvSpPr>
        <p:spPr/>
        <p:txBody>
          <a:bodyPr/>
          <a:lstStyle>
            <a:lvl1pPr>
              <a:defRPr/>
            </a:lvl1pPr>
          </a:lstStyle>
          <a:p>
            <a:fld id="{41AE51C2-841D-499A-8FAB-71E57DC4D33A}" type="slidenum">
              <a:rPr lang="ru-RU"/>
              <a:pPr/>
              <a:t>‹#›</a:t>
            </a:fld>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Дата 3"/>
          <p:cNvSpPr>
            <a:spLocks noGrp="1"/>
          </p:cNvSpPr>
          <p:nvPr>
            <p:ph type="dt" sz="quarter" idx="12"/>
          </p:nvPr>
        </p:nvSpPr>
        <p:spPr/>
        <p:txBody>
          <a:bodyPr/>
          <a:lstStyle>
            <a:lvl1pPr>
              <a:defRPr/>
            </a:lvl1pPr>
          </a:lstStyle>
          <a:p>
            <a:fld id="{F1FFEB3A-A13C-4B31-818B-626510F128C6}" type="datetime1">
              <a:rPr lang="ru-RU"/>
              <a:pPr/>
              <a:t>26.01.2021</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sz="quarter" idx="10"/>
          </p:nvPr>
        </p:nvSpPr>
        <p:spPr/>
        <p:txBody>
          <a:bodyPr/>
          <a:lstStyle>
            <a:lvl1pPr>
              <a:defRPr/>
            </a:lvl1pPr>
          </a:lstStyle>
          <a:p>
            <a:fld id="{C5282EE4-D7CA-4D1D-92F5-C59C0156EC16}" type="slidenum">
              <a:rPr lang="ru-RU"/>
              <a:pPr/>
              <a:t>‹#›</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Дата 6"/>
          <p:cNvSpPr>
            <a:spLocks noGrp="1"/>
          </p:cNvSpPr>
          <p:nvPr>
            <p:ph type="dt" sz="quarter" idx="12"/>
          </p:nvPr>
        </p:nvSpPr>
        <p:spPr/>
        <p:txBody>
          <a:bodyPr/>
          <a:lstStyle>
            <a:lvl1pPr>
              <a:defRPr/>
            </a:lvl1pPr>
          </a:lstStyle>
          <a:p>
            <a:fld id="{992C4B91-2BAE-4CA0-BAE9-E98F17B904A3}" type="datetime1">
              <a:rPr lang="ru-RU"/>
              <a:pPr/>
              <a:t>26.01.2021</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омер слайда 4"/>
          <p:cNvSpPr>
            <a:spLocks noGrp="1"/>
          </p:cNvSpPr>
          <p:nvPr>
            <p:ph type="sldNum" sz="quarter" idx="10"/>
          </p:nvPr>
        </p:nvSpPr>
        <p:spPr/>
        <p:txBody>
          <a:bodyPr/>
          <a:lstStyle>
            <a:lvl1pPr>
              <a:defRPr/>
            </a:lvl1pPr>
          </a:lstStyle>
          <a:p>
            <a:fld id="{2B821887-31DF-4C06-B9D0-E558AE8860EC}" type="slidenum">
              <a:rPr lang="ru-RU"/>
              <a:pPr/>
              <a:t>‹#›</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Дата 6"/>
          <p:cNvSpPr>
            <a:spLocks noGrp="1"/>
          </p:cNvSpPr>
          <p:nvPr>
            <p:ph type="dt" sz="quarter" idx="12"/>
          </p:nvPr>
        </p:nvSpPr>
        <p:spPr/>
        <p:txBody>
          <a:bodyPr/>
          <a:lstStyle>
            <a:lvl1pPr>
              <a:defRPr/>
            </a:lvl1pPr>
          </a:lstStyle>
          <a:p>
            <a:fld id="{B4C99B2E-4F9C-4868-8B10-EC79C95D5D47}" type="datetime1">
              <a:rPr lang="ru-RU"/>
              <a:pPr/>
              <a:t>26.01.2021</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44" name="Rectangle 20"/>
          <p:cNvSpPr>
            <a:spLocks noChangeArrowheads="1"/>
          </p:cNvSpPr>
          <p:nvPr/>
        </p:nvSpPr>
        <p:spPr bwMode="auto">
          <a:xfrm>
            <a:off x="304800" y="533400"/>
            <a:ext cx="8458200" cy="5791200"/>
          </a:xfrm>
          <a:prstGeom prst="rect">
            <a:avLst/>
          </a:prstGeom>
          <a:solidFill>
            <a:srgbClr val="FFFFFF">
              <a:alpha val="80000"/>
            </a:srgbClr>
          </a:solidFill>
          <a:ln w="38100" cap="sq">
            <a:solidFill>
              <a:srgbClr val="5C2305"/>
            </a:solidFill>
            <a:miter lim="800000"/>
            <a:headEnd type="none" w="sm" len="sm"/>
            <a:tailEnd type="none" w="sm" len="sm"/>
          </a:ln>
          <a:effectLst/>
        </p:spPr>
        <p:txBody>
          <a:bodyPr wrap="none" anchor="ctr"/>
          <a:lstStyle/>
          <a:p>
            <a:endParaRPr lang="ru-RU"/>
          </a:p>
        </p:txBody>
      </p:sp>
      <p:sp>
        <p:nvSpPr>
          <p:cNvPr id="1045" name="Rectangle 21"/>
          <p:cNvSpPr>
            <a:spLocks noChangeArrowheads="1"/>
          </p:cNvSpPr>
          <p:nvPr/>
        </p:nvSpPr>
        <p:spPr bwMode="auto">
          <a:xfrm>
            <a:off x="533400" y="762000"/>
            <a:ext cx="8001000" cy="5334000"/>
          </a:xfrm>
          <a:prstGeom prst="rect">
            <a:avLst/>
          </a:prstGeom>
          <a:noFill/>
          <a:ln w="76200" cap="sq">
            <a:solidFill>
              <a:srgbClr val="FFFFFF"/>
            </a:solidFill>
            <a:miter lim="800000"/>
            <a:headEnd type="none" w="sm" len="sm"/>
            <a:tailEnd type="none" w="sm" len="sm"/>
          </a:ln>
          <a:effectLst/>
        </p:spPr>
        <p:txBody>
          <a:bodyPr wrap="none" anchor="ctr"/>
          <a:lstStyle/>
          <a:p>
            <a:endParaRPr lang="ru-RU"/>
          </a:p>
        </p:txBody>
      </p:sp>
      <p:sp>
        <p:nvSpPr>
          <p:cNvPr id="1034" name="Rectangle 10"/>
          <p:cNvSpPr>
            <a:spLocks noGrp="1" noChangeArrowheads="1"/>
          </p:cNvSpPr>
          <p:nvPr>
            <p:ph type="title"/>
          </p:nvPr>
        </p:nvSpPr>
        <p:spPr bwMode="auto">
          <a:xfrm>
            <a:off x="1905000" y="838200"/>
            <a:ext cx="6324600" cy="685800"/>
          </a:xfrm>
          <a:prstGeom prst="rect">
            <a:avLst/>
          </a:prstGeom>
          <a:noFill/>
          <a:ln w="9525">
            <a:noFill/>
            <a:miter lim="800000"/>
            <a:headEnd/>
            <a:tailEnd/>
          </a:ln>
        </p:spPr>
        <p:txBody>
          <a:bodyPr vert="horz" wrap="square" lIns="92075" tIns="46037" rIns="92075" bIns="46037" numCol="1" anchor="ctr" anchorCtr="0" compatLnSpc="1">
            <a:prstTxWarp prst="textNoShape">
              <a:avLst/>
            </a:prstTxWarp>
          </a:bodyPr>
          <a:lstStyle/>
          <a:p>
            <a:pPr lvl="0"/>
            <a:r>
              <a:rPr lang="ru-RU" smtClean="0"/>
              <a:t>Нажмите кнопку, чтобы изменить стиль основного заголовка</a:t>
            </a:r>
          </a:p>
        </p:txBody>
      </p:sp>
      <p:sp>
        <p:nvSpPr>
          <p:cNvPr id="1036" name="Rectangle 12"/>
          <p:cNvSpPr>
            <a:spLocks noGrp="1" noChangeArrowheads="1"/>
          </p:cNvSpPr>
          <p:nvPr>
            <p:ph type="body" idx="1"/>
          </p:nvPr>
        </p:nvSpPr>
        <p:spPr bwMode="auto">
          <a:xfrm>
            <a:off x="2741613" y="1752600"/>
            <a:ext cx="5484812" cy="4191000"/>
          </a:xfrm>
          <a:prstGeom prst="rect">
            <a:avLst/>
          </a:prstGeom>
          <a:noFill/>
          <a:ln w="9525">
            <a:noFill/>
            <a:miter lim="800000"/>
            <a:headEnd/>
            <a:tailEnd/>
          </a:ln>
        </p:spPr>
        <p:txBody>
          <a:bodyPr vert="horz" wrap="square" lIns="92075" tIns="46037" rIns="92075" bIns="46037" numCol="1" anchor="t" anchorCtr="0" compatLnSpc="1">
            <a:prstTxWarp prst="textNoShape">
              <a:avLst/>
            </a:prstTxWarp>
          </a:bodyPr>
          <a:lstStyle/>
          <a:p>
            <a:pPr lvl="0"/>
            <a:r>
              <a:rPr lang="ru-RU" smtClean="0"/>
              <a:t>Нажмите кнопку, чтобы изменить стили основного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41" name="Rectangle 17"/>
          <p:cNvSpPr>
            <a:spLocks noGrp="1" noChangeArrowheads="1"/>
          </p:cNvSpPr>
          <p:nvPr>
            <p:ph type="sldNum" sz="quarter" idx="4"/>
          </p:nvPr>
        </p:nvSpPr>
        <p:spPr bwMode="auto">
          <a:xfrm>
            <a:off x="8077200" y="6415088"/>
            <a:ext cx="739775" cy="423862"/>
          </a:xfrm>
          <a:prstGeom prst="rect">
            <a:avLst/>
          </a:prstGeom>
          <a:noFill/>
          <a:ln w="9525">
            <a:noFill/>
            <a:miter lim="800000"/>
            <a:headEnd/>
            <a:tailEnd/>
          </a:ln>
        </p:spPr>
        <p:txBody>
          <a:bodyPr vert="horz" wrap="none" lIns="92075" tIns="46037" rIns="92075" bIns="46037" numCol="1" anchor="ctr" anchorCtr="0" compatLnSpc="1">
            <a:prstTxWarp prst="textNoShape">
              <a:avLst/>
            </a:prstTxWarp>
          </a:bodyPr>
          <a:lstStyle>
            <a:lvl1pPr algn="r">
              <a:defRPr sz="1000" b="0">
                <a:latin typeface="+mn-lt"/>
              </a:defRPr>
            </a:lvl1pPr>
          </a:lstStyle>
          <a:p>
            <a:fld id="{07BCBA74-3BC5-4EC9-B0E1-02957B142069}" type="slidenum">
              <a:rPr lang="ru-RU"/>
              <a:pPr/>
              <a:t>‹#›</a:t>
            </a:fld>
            <a:endParaRPr lang="ru-RU"/>
          </a:p>
        </p:txBody>
      </p:sp>
      <p:sp>
        <p:nvSpPr>
          <p:cNvPr id="1042" name="Rectangle 18"/>
          <p:cNvSpPr>
            <a:spLocks noGrp="1" noChangeArrowheads="1"/>
          </p:cNvSpPr>
          <p:nvPr>
            <p:ph type="ftr" sz="quarter" idx="3"/>
          </p:nvPr>
        </p:nvSpPr>
        <p:spPr bwMode="auto">
          <a:xfrm>
            <a:off x="3581400" y="6415088"/>
            <a:ext cx="4419600" cy="441325"/>
          </a:xfrm>
          <a:prstGeom prst="rect">
            <a:avLst/>
          </a:prstGeom>
          <a:noFill/>
          <a:ln w="9525">
            <a:noFill/>
            <a:miter lim="800000"/>
            <a:headEnd/>
            <a:tailEnd/>
          </a:ln>
        </p:spPr>
        <p:txBody>
          <a:bodyPr vert="horz" wrap="none" lIns="92075" tIns="46037" rIns="92075" bIns="46037" numCol="1" anchor="ctr" anchorCtr="0" compatLnSpc="1">
            <a:prstTxWarp prst="textNoShape">
              <a:avLst/>
            </a:prstTxWarp>
          </a:bodyPr>
          <a:lstStyle>
            <a:lvl1pPr>
              <a:defRPr sz="1000" b="0">
                <a:latin typeface="+mn-lt"/>
              </a:defRPr>
            </a:lvl1pPr>
          </a:lstStyle>
          <a:p>
            <a:endParaRPr lang="ru-RU"/>
          </a:p>
        </p:txBody>
      </p:sp>
      <p:sp>
        <p:nvSpPr>
          <p:cNvPr id="1043" name="Rectangle 19"/>
          <p:cNvSpPr>
            <a:spLocks noGrp="1" noChangeArrowheads="1"/>
          </p:cNvSpPr>
          <p:nvPr>
            <p:ph type="dt" sz="quarter" idx="2"/>
          </p:nvPr>
        </p:nvSpPr>
        <p:spPr bwMode="auto">
          <a:xfrm>
            <a:off x="1905000" y="6415088"/>
            <a:ext cx="1593850" cy="441325"/>
          </a:xfrm>
          <a:prstGeom prst="rect">
            <a:avLst/>
          </a:prstGeom>
          <a:noFill/>
          <a:ln w="9525">
            <a:noFill/>
            <a:miter lim="800000"/>
            <a:headEnd/>
            <a:tailEnd/>
          </a:ln>
        </p:spPr>
        <p:txBody>
          <a:bodyPr vert="horz" wrap="none" lIns="92075" tIns="46037" rIns="92075" bIns="46037" numCol="1" anchor="ctr" anchorCtr="0" compatLnSpc="1">
            <a:prstTxWarp prst="textNoShape">
              <a:avLst/>
            </a:prstTxWarp>
          </a:bodyPr>
          <a:lstStyle>
            <a:lvl1pPr>
              <a:defRPr sz="1000" b="0">
                <a:latin typeface="+mn-lt"/>
              </a:defRPr>
            </a:lvl1pPr>
          </a:lstStyle>
          <a:p>
            <a:fld id="{AFB98C94-113B-4EDC-9DE6-8DF20BACB233}" type="datetime1">
              <a:rPr lang="ru-RU"/>
              <a:pPr/>
              <a:t>26.01.2021</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rtl="0" eaLnBrk="1" fontAlgn="base" hangingPunct="1">
        <a:spcBef>
          <a:spcPct val="0"/>
        </a:spcBef>
        <a:spcAft>
          <a:spcPct val="0"/>
        </a:spcAft>
        <a:defRPr kumimoji="1" sz="2800">
          <a:solidFill>
            <a:srgbClr val="5C2305"/>
          </a:solidFill>
          <a:latin typeface="+mj-lt"/>
          <a:ea typeface="+mj-ea"/>
          <a:cs typeface="+mj-cs"/>
        </a:defRPr>
      </a:lvl1pPr>
      <a:lvl2pPr algn="l" rtl="0" eaLnBrk="1" fontAlgn="base" hangingPunct="1">
        <a:spcBef>
          <a:spcPct val="0"/>
        </a:spcBef>
        <a:spcAft>
          <a:spcPct val="0"/>
        </a:spcAft>
        <a:defRPr kumimoji="1" sz="2800">
          <a:solidFill>
            <a:srgbClr val="5C2305"/>
          </a:solidFill>
          <a:latin typeface="Verdana" pitchFamily="34" charset="0"/>
        </a:defRPr>
      </a:lvl2pPr>
      <a:lvl3pPr algn="l" rtl="0" eaLnBrk="1" fontAlgn="base" hangingPunct="1">
        <a:spcBef>
          <a:spcPct val="0"/>
        </a:spcBef>
        <a:spcAft>
          <a:spcPct val="0"/>
        </a:spcAft>
        <a:defRPr kumimoji="1" sz="2800">
          <a:solidFill>
            <a:srgbClr val="5C2305"/>
          </a:solidFill>
          <a:latin typeface="Verdana" pitchFamily="34" charset="0"/>
        </a:defRPr>
      </a:lvl3pPr>
      <a:lvl4pPr algn="l" rtl="0" eaLnBrk="1" fontAlgn="base" hangingPunct="1">
        <a:spcBef>
          <a:spcPct val="0"/>
        </a:spcBef>
        <a:spcAft>
          <a:spcPct val="0"/>
        </a:spcAft>
        <a:defRPr kumimoji="1" sz="2800">
          <a:solidFill>
            <a:srgbClr val="5C2305"/>
          </a:solidFill>
          <a:latin typeface="Verdana" pitchFamily="34" charset="0"/>
        </a:defRPr>
      </a:lvl4pPr>
      <a:lvl5pPr algn="l" rtl="0" eaLnBrk="1" fontAlgn="base" hangingPunct="1">
        <a:spcBef>
          <a:spcPct val="0"/>
        </a:spcBef>
        <a:spcAft>
          <a:spcPct val="0"/>
        </a:spcAft>
        <a:defRPr kumimoji="1" sz="2800">
          <a:solidFill>
            <a:srgbClr val="5C2305"/>
          </a:solidFill>
          <a:latin typeface="Verdana" pitchFamily="34" charset="0"/>
        </a:defRPr>
      </a:lvl5pPr>
      <a:lvl6pPr marL="457200" algn="l" rtl="0" eaLnBrk="1" fontAlgn="base" hangingPunct="1">
        <a:spcBef>
          <a:spcPct val="0"/>
        </a:spcBef>
        <a:spcAft>
          <a:spcPct val="0"/>
        </a:spcAft>
        <a:defRPr kumimoji="1" sz="2800">
          <a:solidFill>
            <a:srgbClr val="5C2305"/>
          </a:solidFill>
          <a:latin typeface="Verdana" pitchFamily="34" charset="0"/>
        </a:defRPr>
      </a:lvl6pPr>
      <a:lvl7pPr marL="914400" algn="l" rtl="0" eaLnBrk="1" fontAlgn="base" hangingPunct="1">
        <a:spcBef>
          <a:spcPct val="0"/>
        </a:spcBef>
        <a:spcAft>
          <a:spcPct val="0"/>
        </a:spcAft>
        <a:defRPr kumimoji="1" sz="2800">
          <a:solidFill>
            <a:srgbClr val="5C2305"/>
          </a:solidFill>
          <a:latin typeface="Verdana" pitchFamily="34" charset="0"/>
        </a:defRPr>
      </a:lvl7pPr>
      <a:lvl8pPr marL="1371600" algn="l" rtl="0" eaLnBrk="1" fontAlgn="base" hangingPunct="1">
        <a:spcBef>
          <a:spcPct val="0"/>
        </a:spcBef>
        <a:spcAft>
          <a:spcPct val="0"/>
        </a:spcAft>
        <a:defRPr kumimoji="1" sz="2800">
          <a:solidFill>
            <a:srgbClr val="5C2305"/>
          </a:solidFill>
          <a:latin typeface="Verdana" pitchFamily="34" charset="0"/>
        </a:defRPr>
      </a:lvl8pPr>
      <a:lvl9pPr marL="1828800" algn="l" rtl="0" eaLnBrk="1" fontAlgn="base" hangingPunct="1">
        <a:spcBef>
          <a:spcPct val="0"/>
        </a:spcBef>
        <a:spcAft>
          <a:spcPct val="0"/>
        </a:spcAft>
        <a:defRPr kumimoji="1" sz="2800">
          <a:solidFill>
            <a:srgbClr val="5C2305"/>
          </a:solidFill>
          <a:latin typeface="Verdana" pitchFamily="34" charset="0"/>
        </a:defRPr>
      </a:lvl9pPr>
    </p:titleStyle>
    <p:bodyStyle>
      <a:lvl1pPr marL="342900" indent="-342900" algn="l" rtl="0" eaLnBrk="1" fontAlgn="base" hangingPunct="1">
        <a:spcBef>
          <a:spcPct val="20000"/>
        </a:spcBef>
        <a:spcAft>
          <a:spcPct val="0"/>
        </a:spcAft>
        <a:buClr>
          <a:srgbClr val="5C2305"/>
        </a:buClr>
        <a:buChar char="•"/>
        <a:defRPr kumimoji="1" sz="2200">
          <a:solidFill>
            <a:srgbClr val="5C2305"/>
          </a:solidFill>
          <a:latin typeface="+mn-lt"/>
          <a:ea typeface="+mn-ea"/>
          <a:cs typeface="+mn-cs"/>
        </a:defRPr>
      </a:lvl1pPr>
      <a:lvl2pPr marL="742950" indent="-285750" algn="l" rtl="0" eaLnBrk="1" fontAlgn="base" hangingPunct="1">
        <a:spcBef>
          <a:spcPct val="20000"/>
        </a:spcBef>
        <a:spcAft>
          <a:spcPct val="0"/>
        </a:spcAft>
        <a:buClr>
          <a:srgbClr val="5C2305"/>
        </a:buClr>
        <a:buChar char="•"/>
        <a:defRPr kumimoji="1" sz="2000">
          <a:solidFill>
            <a:srgbClr val="5C2305"/>
          </a:solidFill>
          <a:latin typeface="+mn-lt"/>
        </a:defRPr>
      </a:lvl2pPr>
      <a:lvl3pPr marL="1085850" indent="-228600" algn="l" rtl="0" eaLnBrk="1" fontAlgn="base" hangingPunct="1">
        <a:spcBef>
          <a:spcPct val="20000"/>
        </a:spcBef>
        <a:spcAft>
          <a:spcPct val="0"/>
        </a:spcAft>
        <a:buClr>
          <a:srgbClr val="5C2305"/>
        </a:buClr>
        <a:buChar char="•"/>
        <a:defRPr kumimoji="1">
          <a:solidFill>
            <a:srgbClr val="5C2305"/>
          </a:solidFill>
          <a:latin typeface="+mn-lt"/>
        </a:defRPr>
      </a:lvl3pPr>
      <a:lvl4pPr marL="1428750" indent="-228600" algn="l" rtl="0" eaLnBrk="1" fontAlgn="base" hangingPunct="1">
        <a:spcBef>
          <a:spcPct val="20000"/>
        </a:spcBef>
        <a:spcAft>
          <a:spcPct val="0"/>
        </a:spcAft>
        <a:buClr>
          <a:srgbClr val="5C2305"/>
        </a:buClr>
        <a:buChar char="•"/>
        <a:defRPr kumimoji="1" sz="1600">
          <a:solidFill>
            <a:srgbClr val="5C2305"/>
          </a:solidFill>
          <a:latin typeface="+mn-lt"/>
        </a:defRPr>
      </a:lvl4pPr>
      <a:lvl5pPr marL="1771650" indent="-228600" algn="l" rtl="0" eaLnBrk="1" fontAlgn="base" hangingPunct="1">
        <a:spcBef>
          <a:spcPct val="20000"/>
        </a:spcBef>
        <a:spcAft>
          <a:spcPct val="0"/>
        </a:spcAft>
        <a:buClr>
          <a:srgbClr val="5C2305"/>
        </a:buClr>
        <a:buChar char="•"/>
        <a:defRPr kumimoji="1" sz="1400">
          <a:solidFill>
            <a:srgbClr val="5C2305"/>
          </a:solidFill>
          <a:latin typeface="+mn-lt"/>
        </a:defRPr>
      </a:lvl5pPr>
      <a:lvl6pPr marL="2228850" indent="-228600" algn="l" rtl="0" eaLnBrk="1" fontAlgn="base" hangingPunct="1">
        <a:spcBef>
          <a:spcPct val="20000"/>
        </a:spcBef>
        <a:spcAft>
          <a:spcPct val="0"/>
        </a:spcAft>
        <a:buClr>
          <a:srgbClr val="5C2305"/>
        </a:buClr>
        <a:buChar char="•"/>
        <a:defRPr kumimoji="1" sz="1400">
          <a:solidFill>
            <a:srgbClr val="5C2305"/>
          </a:solidFill>
          <a:latin typeface="+mn-lt"/>
        </a:defRPr>
      </a:lvl6pPr>
      <a:lvl7pPr marL="2686050" indent="-228600" algn="l" rtl="0" eaLnBrk="1" fontAlgn="base" hangingPunct="1">
        <a:spcBef>
          <a:spcPct val="20000"/>
        </a:spcBef>
        <a:spcAft>
          <a:spcPct val="0"/>
        </a:spcAft>
        <a:buClr>
          <a:srgbClr val="5C2305"/>
        </a:buClr>
        <a:buChar char="•"/>
        <a:defRPr kumimoji="1" sz="1400">
          <a:solidFill>
            <a:srgbClr val="5C2305"/>
          </a:solidFill>
          <a:latin typeface="+mn-lt"/>
        </a:defRPr>
      </a:lvl7pPr>
      <a:lvl8pPr marL="3143250" indent="-228600" algn="l" rtl="0" eaLnBrk="1" fontAlgn="base" hangingPunct="1">
        <a:spcBef>
          <a:spcPct val="20000"/>
        </a:spcBef>
        <a:spcAft>
          <a:spcPct val="0"/>
        </a:spcAft>
        <a:buClr>
          <a:srgbClr val="5C2305"/>
        </a:buClr>
        <a:buChar char="•"/>
        <a:defRPr kumimoji="1" sz="1400">
          <a:solidFill>
            <a:srgbClr val="5C2305"/>
          </a:solidFill>
          <a:latin typeface="+mn-lt"/>
        </a:defRPr>
      </a:lvl8pPr>
      <a:lvl9pPr marL="3600450" indent="-228600" algn="l" rtl="0" eaLnBrk="1" fontAlgn="base" hangingPunct="1">
        <a:spcBef>
          <a:spcPct val="20000"/>
        </a:spcBef>
        <a:spcAft>
          <a:spcPct val="0"/>
        </a:spcAft>
        <a:buClr>
          <a:srgbClr val="5C2305"/>
        </a:buClr>
        <a:buChar char="•"/>
        <a:defRPr kumimoji="1" sz="1400">
          <a:solidFill>
            <a:srgbClr val="5C2305"/>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gif"/><Relationship Id="rId3" Type="http://schemas.openxmlformats.org/officeDocument/2006/relationships/image" Target="../media/image8.png"/><Relationship Id="rId7" Type="http://schemas.openxmlformats.org/officeDocument/2006/relationships/hyperlink" Target="http://www.bassilo.it/area_alunni/appunti_di_scienze/apfe.gif" TargetMode="External"/><Relationship Id="rId2" Type="http://schemas.openxmlformats.org/officeDocument/2006/relationships/hyperlink" Target="//upload.wikimedia.org/wikipedia/commons/0/02/PRL_structure.png" TargetMode="Externa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hyperlink" Target="http://www.medclub.ru/img/work/catalog/a_2815_2157.jpg" TargetMode="External"/><Relationship Id="rId10" Type="http://schemas.openxmlformats.org/officeDocument/2006/relationships/image" Target="../media/image16.jpeg"/><Relationship Id="rId4" Type="http://schemas.openxmlformats.org/officeDocument/2006/relationships/image" Target="../media/image14.gif"/><Relationship Id="rId9" Type="http://schemas.openxmlformats.org/officeDocument/2006/relationships/hyperlink" Target="http://atmenetiallapot.freeblog.hu/files/hatch.jpg"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abcinwestowania.files.wordpress.com/2009/11/mozg.jpeg" TargetMode="External"/><Relationship Id="rId3" Type="http://schemas.openxmlformats.org/officeDocument/2006/relationships/image" Target="../media/image8.png"/><Relationship Id="rId7" Type="http://schemas.openxmlformats.org/officeDocument/2006/relationships/image" Target="../media/image17.jpeg"/><Relationship Id="rId2" Type="http://schemas.openxmlformats.org/officeDocument/2006/relationships/hyperlink" Target="//upload.wikimedia.org/wikipedia/commons/0/02/PRL_structure.png" TargetMode="External"/><Relationship Id="rId1" Type="http://schemas.openxmlformats.org/officeDocument/2006/relationships/slideLayout" Target="../slideLayouts/slideLayout2.xml"/><Relationship Id="rId6" Type="http://schemas.openxmlformats.org/officeDocument/2006/relationships/hyperlink" Target="http://atmenetiallapot.freeblog.hu/files/hatch.jpg" TargetMode="External"/><Relationship Id="rId5" Type="http://schemas.openxmlformats.org/officeDocument/2006/relationships/image" Target="../media/image12.gif"/><Relationship Id="rId10" Type="http://schemas.openxmlformats.org/officeDocument/2006/relationships/image" Target="../media/image19.jpeg"/><Relationship Id="rId4" Type="http://schemas.openxmlformats.org/officeDocument/2006/relationships/hyperlink" Target="http://www.bassilo.it/area_alunni/appunti_di_scienze/apfe.gif" TargetMode="External"/><Relationship Id="rId9"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5.jpeg"/><Relationship Id="rId2" Type="http://schemas.openxmlformats.org/officeDocument/2006/relationships/hyperlink" Target="http://abcinwestowania.files.wordpress.com/2009/11/mozg.jpeg" TargetMode="External"/><Relationship Id="rId1" Type="http://schemas.openxmlformats.org/officeDocument/2006/relationships/slideLayout" Target="../slideLayouts/slideLayout2.xml"/><Relationship Id="rId6" Type="http://schemas.openxmlformats.org/officeDocument/2006/relationships/hyperlink" Target="http://dic.academic.ru/pictures/enc_medicine/0202324264.jpg" TargetMode="External"/><Relationship Id="rId5" Type="http://schemas.openxmlformats.org/officeDocument/2006/relationships/image" Target="../media/image20.png"/><Relationship Id="rId4" Type="http://schemas.openxmlformats.org/officeDocument/2006/relationships/hyperlink" Target="//upload.wikimedia.org/wikipedia/commons/0/02/PRL_structure.png"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www.medizin.uni-greifswald.de/neuro_ch/uploads/pics/hypotumoren_prolaktinome2_01.jpg" TargetMode="External"/><Relationship Id="rId13"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2.jpeg"/><Relationship Id="rId12" Type="http://schemas.openxmlformats.org/officeDocument/2006/relationships/hyperlink" Target="http://www.surgery.su/files/neurosurgicalclinic3.jpg" TargetMode="External"/><Relationship Id="rId2" Type="http://schemas.openxmlformats.org/officeDocument/2006/relationships/hyperlink" Target="//upload.wikimedia.org/wikipedia/commons/0/02/PRL_structure.png" TargetMode="External"/><Relationship Id="rId1" Type="http://schemas.openxmlformats.org/officeDocument/2006/relationships/slideLayout" Target="../slideLayouts/slideLayout2.xml"/><Relationship Id="rId6" Type="http://schemas.openxmlformats.org/officeDocument/2006/relationships/hyperlink" Target="http://drjcnunezm.files.wordpress.com/2011/05/prolactinoma-mri-coronal.jpg?w=466&amp;h=424" TargetMode="External"/><Relationship Id="rId11" Type="http://schemas.openxmlformats.org/officeDocument/2006/relationships/image" Target="../media/image24.jpeg"/><Relationship Id="rId5" Type="http://schemas.openxmlformats.org/officeDocument/2006/relationships/image" Target="../media/image21.jpeg"/><Relationship Id="rId10" Type="http://schemas.openxmlformats.org/officeDocument/2006/relationships/hyperlink" Target="http://www.medizin.uni-greifswald.de/neuro_ch/uploads/pics/hypotumoren_prolaktinome3_01.jpg" TargetMode="External"/><Relationship Id="rId4" Type="http://schemas.openxmlformats.org/officeDocument/2006/relationships/hyperlink" Target="http://www.brainport.su/images/stories/2-12.jpg" TargetMode="External"/><Relationship Id="rId9" Type="http://schemas.openxmlformats.org/officeDocument/2006/relationships/image" Target="../media/image23.jpeg"/></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8.jpeg"/><Relationship Id="rId7" Type="http://schemas.openxmlformats.org/officeDocument/2006/relationships/diagramLayout" Target="../diagrams/layout1.xml"/><Relationship Id="rId2" Type="http://schemas.openxmlformats.org/officeDocument/2006/relationships/hyperlink" Target="http://abcinwestowania.files.wordpress.com/2009/11/mozg.jpeg" TargetMode="External"/><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20.png"/><Relationship Id="rId10" Type="http://schemas.microsoft.com/office/2007/relationships/diagramDrawing" Target="../diagrams/drawing1.xml"/><Relationship Id="rId4" Type="http://schemas.openxmlformats.org/officeDocument/2006/relationships/hyperlink" Target="//upload.wikimedia.org/wikipedia/commons/0/02/PRL_structure.png" TargetMode="External"/><Relationship Id="rId9" Type="http://schemas.openxmlformats.org/officeDocument/2006/relationships/diagramColors" Target="../diagrams/colors1.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abcinwestowania.files.wordpress.com/2009/11/mozg.jpeg" TargetMode="Externa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hyperlink" Target="//upload.wikimedia.org/wikipedia/commons/0/02/PRL_structure.png"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doctor.itop.net/pictures/ArticlePictures/3698/1196/System/big.jpg" TargetMode="External"/><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hyperlink" Target="//upload.wikimedia.org/wikipedia/commons/5/58/Somatotropine.GIF" TargetMode="Externa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hyperlink" Target="http://doctor.itop.net/pictures/ArticlePictures/3698/1196/System/big.jpg" TargetMode="Externa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8.gif"/><Relationship Id="rId7" Type="http://schemas.openxmlformats.org/officeDocument/2006/relationships/image" Target="../media/image7.png"/><Relationship Id="rId2" Type="http://schemas.openxmlformats.org/officeDocument/2006/relationships/hyperlink" Target="//upload.wikimedia.org/wikipedia/commons/5/58/Somatotropine.GIF" TargetMode="External"/><Relationship Id="rId1" Type="http://schemas.openxmlformats.org/officeDocument/2006/relationships/slideLayout" Target="../slideLayouts/slideLayout2.xml"/><Relationship Id="rId6" Type="http://schemas.openxmlformats.org/officeDocument/2006/relationships/hyperlink" Target="http://www.pro-perevozki.ru/images/nachinauschi-voditel.png" TargetMode="External"/><Relationship Id="rId5" Type="http://schemas.openxmlformats.org/officeDocument/2006/relationships/image" Target="../media/image29.jpeg"/><Relationship Id="rId4" Type="http://schemas.openxmlformats.org/officeDocument/2006/relationships/hyperlink" Target="http://www.hghbodybuilding.com/images/hgh-process.jpg"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s-ports.ru/sites/default/files/imagecache/medium-photos/Nikolai_Valuiev_2008_08_29_Reuters_Fabrizio-Bensch.jpg" TargetMode="External"/><Relationship Id="rId3" Type="http://schemas.openxmlformats.org/officeDocument/2006/relationships/image" Target="../media/image7.png"/><Relationship Id="rId7" Type="http://schemas.openxmlformats.org/officeDocument/2006/relationships/image" Target="../media/image30.jpeg"/><Relationship Id="rId2" Type="http://schemas.openxmlformats.org/officeDocument/2006/relationships/hyperlink" Target="http://www.pro-perevozki.ru/images/nachinauschi-voditel.png" TargetMode="External"/><Relationship Id="rId1" Type="http://schemas.openxmlformats.org/officeDocument/2006/relationships/slideLayout" Target="../slideLayouts/slideLayout2.xml"/><Relationship Id="rId6" Type="http://schemas.openxmlformats.org/officeDocument/2006/relationships/hyperlink" Target="http://www.g-sector.ru/datas/users/1-trololo.jpg" TargetMode="External"/><Relationship Id="rId5" Type="http://schemas.openxmlformats.org/officeDocument/2006/relationships/image" Target="../media/image28.gif"/><Relationship Id="rId4" Type="http://schemas.openxmlformats.org/officeDocument/2006/relationships/hyperlink" Target="//upload.wikimedia.org/wikipedia/commons/5/58/Somatotropine.GIF" TargetMode="External"/><Relationship Id="rId9"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hyperlink" Target="http://images.yandex.ru/" TargetMode="External"/><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hyperlink" Target="http://lekmed.ru/images/archive/endokrinologiya/endokrinologiya-08_0000.gif" TargetMode="External"/><Relationship Id="rId13" Type="http://schemas.openxmlformats.org/officeDocument/2006/relationships/image" Target="../media/image36.jpeg"/><Relationship Id="rId3" Type="http://schemas.openxmlformats.org/officeDocument/2006/relationships/image" Target="../media/image28.gif"/><Relationship Id="rId7" Type="http://schemas.openxmlformats.org/officeDocument/2006/relationships/image" Target="../media/image33.jpeg"/><Relationship Id="rId12" Type="http://schemas.openxmlformats.org/officeDocument/2006/relationships/hyperlink" Target="http://www.pathguy.com/sol/25668.jpg" TargetMode="External"/><Relationship Id="rId2" Type="http://schemas.openxmlformats.org/officeDocument/2006/relationships/hyperlink" Target="//upload.wikimedia.org/wikipedia/commons/5/58/Somatotropine.GIF" TargetMode="External"/><Relationship Id="rId1" Type="http://schemas.openxmlformats.org/officeDocument/2006/relationships/slideLayout" Target="../slideLayouts/slideLayout2.xml"/><Relationship Id="rId6" Type="http://schemas.openxmlformats.org/officeDocument/2006/relationships/hyperlink" Target="http://www.zenzi.org/blog-imagen/noviembre-2010/jugadores-nba-gheorghe-muresan.jpg" TargetMode="External"/><Relationship Id="rId11" Type="http://schemas.openxmlformats.org/officeDocument/2006/relationships/image" Target="../media/image35.jpeg"/><Relationship Id="rId5" Type="http://schemas.openxmlformats.org/officeDocument/2006/relationships/image" Target="../media/image32.jpeg"/><Relationship Id="rId15" Type="http://schemas.openxmlformats.org/officeDocument/2006/relationships/image" Target="../media/image37.jpeg"/><Relationship Id="rId10" Type="http://schemas.openxmlformats.org/officeDocument/2006/relationships/hyperlink" Target="http://neurosurgery.ucla.edu/images/Pituitary%20Program/Acromegaly_face.jpg" TargetMode="External"/><Relationship Id="rId4" Type="http://schemas.openxmlformats.org/officeDocument/2006/relationships/hyperlink" Target="http://www.goofbutton.com/images/acromegaly.jpg" TargetMode="External"/><Relationship Id="rId9" Type="http://schemas.openxmlformats.org/officeDocument/2006/relationships/image" Target="../media/image34.gif"/><Relationship Id="rId14" Type="http://schemas.openxmlformats.org/officeDocument/2006/relationships/hyperlink" Target="http://tortuga.angarsk.su/fb2/leruaa01/i_036.jpg"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www.grandex.ru/from_panel/2008-02/18-103248-gigantizm-2.jpg" TargetMode="External"/><Relationship Id="rId3" Type="http://schemas.openxmlformats.org/officeDocument/2006/relationships/image" Target="../media/image38.jpeg"/><Relationship Id="rId7" Type="http://schemas.openxmlformats.org/officeDocument/2006/relationships/image" Target="../media/image39.jpeg"/><Relationship Id="rId12" Type="http://schemas.openxmlformats.org/officeDocument/2006/relationships/image" Target="../media/image42.jpeg"/><Relationship Id="rId2" Type="http://schemas.openxmlformats.org/officeDocument/2006/relationships/hyperlink" Target="http://www.ojrd.com/content/figures/1750-1172-3-17-1.jpg" TargetMode="External"/><Relationship Id="rId1" Type="http://schemas.openxmlformats.org/officeDocument/2006/relationships/slideLayout" Target="../slideLayouts/slideLayout2.xml"/><Relationship Id="rId6" Type="http://schemas.openxmlformats.org/officeDocument/2006/relationships/hyperlink" Target="http://brainport.su/images/stories/2-15.jpg" TargetMode="External"/><Relationship Id="rId11" Type="http://schemas.openxmlformats.org/officeDocument/2006/relationships/hyperlink" Target="http://www.endotext.org/neuroendo/neuroendo5e/figures/figure7.jpg" TargetMode="External"/><Relationship Id="rId5" Type="http://schemas.openxmlformats.org/officeDocument/2006/relationships/image" Target="../media/image28.gif"/><Relationship Id="rId10" Type="http://schemas.openxmlformats.org/officeDocument/2006/relationships/image" Target="../media/image41.jpeg"/><Relationship Id="rId4" Type="http://schemas.openxmlformats.org/officeDocument/2006/relationships/hyperlink" Target="//upload.wikimedia.org/wikipedia/commons/5/58/Somatotropine.GIF" TargetMode="External"/><Relationship Id="rId9"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hyperlink" Target="//upload.wikimedia.org/wikipedia/commons/5/58/Somatotropine.GI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brainport.su/images/stories/2-13.jpg" TargetMode="External"/><Relationship Id="rId3" Type="http://schemas.openxmlformats.org/officeDocument/2006/relationships/image" Target="../media/image28.gif"/><Relationship Id="rId7" Type="http://schemas.openxmlformats.org/officeDocument/2006/relationships/image" Target="../media/image43.jpeg"/><Relationship Id="rId2" Type="http://schemas.openxmlformats.org/officeDocument/2006/relationships/hyperlink" Target="//upload.wikimedia.org/wikipedia/commons/5/58/Somatotropine.GIF" TargetMode="External"/><Relationship Id="rId1" Type="http://schemas.openxmlformats.org/officeDocument/2006/relationships/slideLayout" Target="../slideLayouts/slideLayout2.xml"/><Relationship Id="rId6" Type="http://schemas.openxmlformats.org/officeDocument/2006/relationships/hyperlink" Target="http://www.gammaknifeonline.in/yahoo_site_admin/assets/images/070829MRIarrowed.54154850_std.jpg" TargetMode="External"/><Relationship Id="rId11" Type="http://schemas.openxmlformats.org/officeDocument/2006/relationships/image" Target="../media/image44.png"/><Relationship Id="rId5" Type="http://schemas.openxmlformats.org/officeDocument/2006/relationships/image" Target="../media/image25.jpeg"/><Relationship Id="rId10" Type="http://schemas.openxmlformats.org/officeDocument/2006/relationships/hyperlink" Target="http://img-fotki.yandex.ru/get/5214/41811376.5/0_8119b_4f911435_L.jpg" TargetMode="External"/><Relationship Id="rId4" Type="http://schemas.openxmlformats.org/officeDocument/2006/relationships/hyperlink" Target="http://www.surgery.su/files/neurosurgicalclinic3.jpg" TargetMode="External"/><Relationship Id="rId9"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8.jpeg"/><Relationship Id="rId2" Type="http://schemas.openxmlformats.org/officeDocument/2006/relationships/hyperlink" Target="http://images.yandex.ru/" TargetMode="Externa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hyperlink" Target="http://images.yandex.ru/yandsearch?text=%D0%91%D0%BE%D1%80%D0%BE%D0%B4%D0%B0%D0%B2%D0%BA%D0%B8&amp;img_url=http://www.howtogetridofstuff.com/wp-content/uploads/how-to-get-rid-of-genital-warts1.jpg&amp;pos=3&amp;uinfo=sw-2481-sh-1522-fw-2256-fh-598-pd-1&amp;rpt=simage" TargetMode="External"/><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hyperlink" Target="//upload.wikimedia.org/wikipedia/commons/5/58/Somatotropine.GI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hyperlink" Target="//upload.wikimedia.org/wikipedia/commons/5/58/Somatotropine.GI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gif"/><Relationship Id="rId7" Type="http://schemas.openxmlformats.org/officeDocument/2006/relationships/image" Target="../media/image51.jpeg"/><Relationship Id="rId2" Type="http://schemas.openxmlformats.org/officeDocument/2006/relationships/hyperlink" Target="http://www.pituitarysociety.org/public/specific/acromegaly/images/pituitarysurgery.gif" TargetMode="External"/><Relationship Id="rId1" Type="http://schemas.openxmlformats.org/officeDocument/2006/relationships/slideLayout" Target="../slideLayouts/slideLayout2.xml"/><Relationship Id="rId6" Type="http://schemas.openxmlformats.org/officeDocument/2006/relationships/hyperlink" Target="http://www.saglikhayat.com/wp-content/uploads/a567.jpg" TargetMode="External"/><Relationship Id="rId5" Type="http://schemas.openxmlformats.org/officeDocument/2006/relationships/image" Target="../media/image50.jpeg"/><Relationship Id="rId4" Type="http://schemas.openxmlformats.org/officeDocument/2006/relationships/hyperlink" Target="http://neurosurgery.ucla.edu/images/Pituitary%20Program/Acromegaly_pre_post.jp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i5.focus.ua/m/371x240/-34507.jpg"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media.nowpublic.net/images/32/7/327a3dc96ffedfe7fe1fe07d6f10a1ac.jp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7.png"/><Relationship Id="rId2" Type="http://schemas.openxmlformats.org/officeDocument/2006/relationships/hyperlink" Target="http://dic.academic.ru/pictures/enc_medicine/0202324264.jpg" TargetMode="External"/><Relationship Id="rId1" Type="http://schemas.openxmlformats.org/officeDocument/2006/relationships/slideLayout" Target="../slideLayouts/slideLayout2.xml"/><Relationship Id="rId6" Type="http://schemas.openxmlformats.org/officeDocument/2006/relationships/hyperlink" Target="http://www.pro-perevozki.ru/images/nachinauschi-voditel.png" TargetMode="External"/><Relationship Id="rId5" Type="http://schemas.openxmlformats.org/officeDocument/2006/relationships/image" Target="../media/image6.jpeg"/><Relationship Id="rId4" Type="http://schemas.openxmlformats.org/officeDocument/2006/relationships/hyperlink" Target="http://brainport.su/images/stories/2-13.jpg"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7.png"/><Relationship Id="rId2" Type="http://schemas.openxmlformats.org/officeDocument/2006/relationships/hyperlink" Target="http://dic.academic.ru/pictures/enc_medicine/0202324264.jpg" TargetMode="External"/><Relationship Id="rId1" Type="http://schemas.openxmlformats.org/officeDocument/2006/relationships/slideLayout" Target="../slideLayouts/slideLayout2.xml"/><Relationship Id="rId6" Type="http://schemas.openxmlformats.org/officeDocument/2006/relationships/hyperlink" Target="http://www.pro-perevozki.ru/images/nachinauschi-voditel.png" TargetMode="External"/><Relationship Id="rId5" Type="http://schemas.openxmlformats.org/officeDocument/2006/relationships/image" Target="../media/image6.jpeg"/><Relationship Id="rId4" Type="http://schemas.openxmlformats.org/officeDocument/2006/relationships/hyperlink" Target="http://brainport.su/images/stories/2-13.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dic.academic.ru/pictures/enc_medicine/0202324264.jpg"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brainport.su/images/stories/2-13.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dic.academic.ru/pictures/enc_medicine/0202324264.jpg"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brainport.su/images/stories/2-13.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upload.wikimedia.org/wikipedia/commons/0/02/PRL_structure.png" TargetMode="External"/><Relationship Id="rId1" Type="http://schemas.openxmlformats.org/officeDocument/2006/relationships/slideLayout" Target="../slideLayouts/slideLayout2.xml"/><Relationship Id="rId5" Type="http://schemas.openxmlformats.org/officeDocument/2006/relationships/image" Target="../media/image9.gif"/><Relationship Id="rId4" Type="http://schemas.openxmlformats.org/officeDocument/2006/relationships/hyperlink" Target="http://doctor.moy.su/10-1.gif"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atmenetiallapot.freeblog.hu/files/hatch.jpg" TargetMode="External"/><Relationship Id="rId3" Type="http://schemas.openxmlformats.org/officeDocument/2006/relationships/image" Target="../media/image10.png"/><Relationship Id="rId7" Type="http://schemas.openxmlformats.org/officeDocument/2006/relationships/image" Target="../media/image12.gif"/><Relationship Id="rId2" Type="http://schemas.openxmlformats.org/officeDocument/2006/relationships/hyperlink" Target="//upload.wikimedia.org/wikipedia/commons/0/02/PRL_structure.png" TargetMode="External"/><Relationship Id="rId1" Type="http://schemas.openxmlformats.org/officeDocument/2006/relationships/slideLayout" Target="../slideLayouts/slideLayout2.xml"/><Relationship Id="rId6" Type="http://schemas.openxmlformats.org/officeDocument/2006/relationships/hyperlink" Target="http://www.bassilo.it/area_alunni/appunti_di_scienze/apfe.gif" TargetMode="External"/><Relationship Id="rId5" Type="http://schemas.openxmlformats.org/officeDocument/2006/relationships/image" Target="../media/image11.jpeg"/><Relationship Id="rId4" Type="http://schemas.openxmlformats.org/officeDocument/2006/relationships/hyperlink" Target="http://www.yapfiles.ru/files/72181/1145343981_anub_ru_tits.jpg" TargetMode="External"/><Relationship Id="rId9"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upload.wikimedia.org/wikipedia/commons/0/02/PRL_structure.pn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Grp="1" noChangeArrowheads="1"/>
          </p:cNvSpPr>
          <p:nvPr>
            <p:ph type="ctrTitle"/>
          </p:nvPr>
        </p:nvSpPr>
        <p:spPr>
          <a:xfrm>
            <a:off x="1331640" y="980728"/>
            <a:ext cx="5484812" cy="2133600"/>
          </a:xfrm>
          <a:noFill/>
        </p:spPr>
        <p:txBody>
          <a:bodyPr/>
          <a:lstStyle/>
          <a:p>
            <a:r>
              <a:rPr lang="en-US" dirty="0"/>
              <a:t>Pituitary gland pathology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1" name="Rectangle 3"/>
          <p:cNvSpPr>
            <a:spLocks noGrp="1" noChangeArrowheads="1"/>
          </p:cNvSpPr>
          <p:nvPr>
            <p:ph type="title"/>
          </p:nvPr>
        </p:nvSpPr>
        <p:spPr>
          <a:xfrm>
            <a:off x="107504" y="0"/>
            <a:ext cx="5256584" cy="531440"/>
          </a:xfrm>
          <a:solidFill>
            <a:srgbClr val="FFFFFF"/>
          </a:solidFill>
          <a:ln/>
        </p:spPr>
        <p:txBody>
          <a:bodyPr/>
          <a:lstStyle/>
          <a:p>
            <a:r>
              <a:rPr lang="en-US" b="1" dirty="0"/>
              <a:t>hyperprolactinemia</a:t>
            </a:r>
          </a:p>
        </p:txBody>
      </p:sp>
      <p:sp>
        <p:nvSpPr>
          <p:cNvPr id="11" name="Rectangle 2"/>
          <p:cNvSpPr txBox="1">
            <a:spLocks noChangeArrowheads="1"/>
          </p:cNvSpPr>
          <p:nvPr/>
        </p:nvSpPr>
        <p:spPr bwMode="auto">
          <a:xfrm>
            <a:off x="539552" y="1556792"/>
            <a:ext cx="5184576" cy="5040560"/>
          </a:xfrm>
          <a:prstGeom prst="rect">
            <a:avLst/>
          </a:prstGeom>
          <a:noFill/>
          <a:ln w="9525">
            <a:noFill/>
            <a:miter lim="800000"/>
            <a:headEnd/>
            <a:tailEnd/>
          </a:ln>
        </p:spPr>
        <p:txBody>
          <a:bodyPr vert="horz" wrap="square" lIns="92075" tIns="46037" rIns="92075" bIns="46037" numCol="1" anchor="t" anchorCtr="0" compatLnSpc="1">
            <a:prstTxWarp prst="textNoShape">
              <a:avLst/>
            </a:prstTxWarp>
          </a:bodyPr>
          <a:lstStyle/>
          <a:p>
            <a:r>
              <a:rPr lang="en-US" i="1" dirty="0" err="1"/>
              <a:t>Galactorrhea</a:t>
            </a:r>
            <a:endParaRPr lang="en-US" b="0" dirty="0"/>
          </a:p>
          <a:p>
            <a:r>
              <a:rPr lang="en-US" i="1" dirty="0"/>
              <a:t>Swelling, enlargement of the mammary glands, colostrum secretion</a:t>
            </a:r>
            <a:endParaRPr lang="en-US" b="0" dirty="0"/>
          </a:p>
          <a:p>
            <a:r>
              <a:rPr lang="en-US" i="1" dirty="0"/>
              <a:t>2. Amenorrhea, Impotence</a:t>
            </a:r>
            <a:endParaRPr lang="en-US" b="0" dirty="0"/>
          </a:p>
          <a:p>
            <a:r>
              <a:rPr lang="en-US" i="1" dirty="0"/>
              <a:t>By suppressing FSH, LH</a:t>
            </a:r>
            <a:endParaRPr lang="en-US" b="0" dirty="0"/>
          </a:p>
          <a:p>
            <a:r>
              <a:rPr lang="en-US" dirty="0"/>
              <a:t>Main Symptoms</a:t>
            </a:r>
            <a:endParaRPr lang="en-US" b="0" dirty="0"/>
          </a:p>
          <a:p>
            <a:r>
              <a:rPr lang="en-US" dirty="0"/>
              <a:t>There are no symptoms with </a:t>
            </a:r>
            <a:r>
              <a:rPr lang="en-US" dirty="0" err="1"/>
              <a:t>macrohyperprolactinemia</a:t>
            </a:r>
            <a:endParaRPr lang="en-US" b="0" dirty="0"/>
          </a:p>
        </p:txBody>
      </p:sp>
      <p:sp>
        <p:nvSpPr>
          <p:cNvPr id="12" name="TextBox 11"/>
          <p:cNvSpPr txBox="1"/>
          <p:nvPr/>
        </p:nvSpPr>
        <p:spPr>
          <a:xfrm>
            <a:off x="1475656" y="764704"/>
            <a:ext cx="4680520" cy="461665"/>
          </a:xfrm>
          <a:prstGeom prst="rect">
            <a:avLst/>
          </a:prstGeom>
          <a:noFill/>
        </p:spPr>
        <p:txBody>
          <a:bodyPr wrap="square" rtlCol="0">
            <a:spAutoFit/>
          </a:bodyPr>
          <a:lstStyle/>
          <a:p>
            <a:r>
              <a:rPr lang="en-US" dirty="0"/>
              <a:t>Main Symptoms</a:t>
            </a:r>
            <a:endParaRPr lang="ru-RU" sz="3200" dirty="0"/>
          </a:p>
        </p:txBody>
      </p:sp>
      <p:pic>
        <p:nvPicPr>
          <p:cNvPr id="37890" name="Picture 2" descr="Файл:PRL structure.png">
            <a:hlinkClick r:id="rId2"/>
          </p:cNvPr>
          <p:cNvPicPr>
            <a:picLocks noChangeAspect="1" noChangeArrowheads="1"/>
          </p:cNvPicPr>
          <p:nvPr/>
        </p:nvPicPr>
        <p:blipFill>
          <a:blip r:embed="rId3" cstate="print"/>
          <a:srcRect/>
          <a:stretch>
            <a:fillRect/>
          </a:stretch>
        </p:blipFill>
        <p:spPr bwMode="auto">
          <a:xfrm>
            <a:off x="6983760" y="0"/>
            <a:ext cx="2160240" cy="1620180"/>
          </a:xfrm>
          <a:prstGeom prst="rect">
            <a:avLst/>
          </a:prstGeom>
          <a:noFill/>
        </p:spPr>
      </p:pic>
      <p:pic>
        <p:nvPicPr>
          <p:cNvPr id="6" name="Picture 2" descr="http://static.medportal.ru/pic/common/hash/a/f/af7ce865-2c73-4a07-8461-a76acc4cc15b.gif"/>
          <p:cNvPicPr>
            <a:picLocks noChangeAspect="1" noChangeArrowheads="1"/>
          </p:cNvPicPr>
          <p:nvPr/>
        </p:nvPicPr>
        <p:blipFill>
          <a:blip r:embed="rId4" cstate="print"/>
          <a:srcRect/>
          <a:stretch>
            <a:fillRect/>
          </a:stretch>
        </p:blipFill>
        <p:spPr bwMode="auto">
          <a:xfrm>
            <a:off x="5724128" y="980728"/>
            <a:ext cx="1905000" cy="1238250"/>
          </a:xfrm>
          <a:prstGeom prst="rect">
            <a:avLst/>
          </a:prstGeom>
          <a:noFill/>
        </p:spPr>
      </p:pic>
      <p:pic>
        <p:nvPicPr>
          <p:cNvPr id="7" name="Picture 4" descr="Картинка 162 из 167">
            <a:hlinkClick r:id="rId5"/>
          </p:cNvPr>
          <p:cNvPicPr>
            <a:picLocks noChangeAspect="1" noChangeArrowheads="1"/>
          </p:cNvPicPr>
          <p:nvPr/>
        </p:nvPicPr>
        <p:blipFill>
          <a:blip r:embed="rId6" cstate="print"/>
          <a:srcRect/>
          <a:stretch>
            <a:fillRect/>
          </a:stretch>
        </p:blipFill>
        <p:spPr bwMode="auto">
          <a:xfrm>
            <a:off x="5652120" y="2060848"/>
            <a:ext cx="2400300" cy="2219326"/>
          </a:xfrm>
          <a:prstGeom prst="rect">
            <a:avLst/>
          </a:prstGeom>
          <a:noFill/>
        </p:spPr>
      </p:pic>
      <p:pic>
        <p:nvPicPr>
          <p:cNvPr id="8" name="Picture 4" descr="Картинка 3 из 100250">
            <a:hlinkClick r:id="rId7"/>
          </p:cNvPr>
          <p:cNvPicPr>
            <a:picLocks noChangeAspect="1" noChangeArrowheads="1"/>
          </p:cNvPicPr>
          <p:nvPr/>
        </p:nvPicPr>
        <p:blipFill>
          <a:blip r:embed="rId8" cstate="print"/>
          <a:srcRect/>
          <a:stretch>
            <a:fillRect/>
          </a:stretch>
        </p:blipFill>
        <p:spPr bwMode="auto">
          <a:xfrm>
            <a:off x="5724128" y="4509120"/>
            <a:ext cx="2376264" cy="1395442"/>
          </a:xfrm>
          <a:prstGeom prst="rect">
            <a:avLst/>
          </a:prstGeom>
          <a:noFill/>
        </p:spPr>
      </p:pic>
      <p:pic>
        <p:nvPicPr>
          <p:cNvPr id="9" name="Picture 2" descr="Картинка 9 из 160320">
            <a:hlinkClick r:id="rId9"/>
          </p:cNvPr>
          <p:cNvPicPr>
            <a:picLocks noChangeAspect="1" noChangeArrowheads="1"/>
          </p:cNvPicPr>
          <p:nvPr/>
        </p:nvPicPr>
        <p:blipFill>
          <a:blip r:embed="rId10" cstate="print"/>
          <a:srcRect/>
          <a:stretch>
            <a:fillRect/>
          </a:stretch>
        </p:blipFill>
        <p:spPr bwMode="auto">
          <a:xfrm>
            <a:off x="3851920" y="4797152"/>
            <a:ext cx="1656184" cy="1096875"/>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barn(outHorizontal)">
                                      <p:cBhvr>
                                        <p:cTn id="7" dur="500"/>
                                        <p:tgtEl>
                                          <p:spTgt spid="12291"/>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11">
                                            <p:txEl>
                                              <p:pRg st="1" end="1"/>
                                            </p:txEl>
                                          </p:spTgt>
                                        </p:tgtEl>
                                        <p:attrNameLst>
                                          <p:attrName>style.visibility</p:attrName>
                                        </p:attrNameLst>
                                      </p:cBhvr>
                                      <p:to>
                                        <p:strVal val="visible"/>
                                      </p:to>
                                    </p:set>
                                    <p:anim calcmode="lin" valueType="num">
                                      <p:cBhvr additive="base">
                                        <p:cTn id="16" dur="500" fill="hold"/>
                                        <p:tgtEl>
                                          <p:spTgt spid="11">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11">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 calcmode="lin" valueType="num">
                                      <p:cBhvr additive="base">
                                        <p:cTn id="21" dur="500" fill="hold"/>
                                        <p:tgtEl>
                                          <p:spTgt spid="11">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1">
                                            <p:txEl>
                                              <p:pRg st="2" end="2"/>
                                            </p:txEl>
                                          </p:spTgt>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2" fill="hold" grpId="0" nodeType="afterEffect">
                                  <p:stCondLst>
                                    <p:cond delay="0"/>
                                  </p:stCondLst>
                                  <p:childTnLst>
                                    <p:set>
                                      <p:cBhvr>
                                        <p:cTn id="25" dur="1" fill="hold">
                                          <p:stCondLst>
                                            <p:cond delay="0"/>
                                          </p:stCondLst>
                                        </p:cTn>
                                        <p:tgtEl>
                                          <p:spTgt spid="11">
                                            <p:txEl>
                                              <p:pRg st="3" end="3"/>
                                            </p:txEl>
                                          </p:spTgt>
                                        </p:tgtEl>
                                        <p:attrNameLst>
                                          <p:attrName>style.visibility</p:attrName>
                                        </p:attrNameLst>
                                      </p:cBhvr>
                                      <p:to>
                                        <p:strVal val="visible"/>
                                      </p:to>
                                    </p:set>
                                    <p:anim calcmode="lin" valueType="num">
                                      <p:cBhvr additive="base">
                                        <p:cTn id="26" dur="500" fill="hold"/>
                                        <p:tgtEl>
                                          <p:spTgt spid="11">
                                            <p:txEl>
                                              <p:pRg st="3" end="3"/>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1">
                                            <p:txEl>
                                              <p:pRg st="3" end="3"/>
                                            </p:txEl>
                                          </p:spTgt>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2" fill="hold" grpId="0" nodeType="after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anim calcmode="lin" valueType="num">
                                      <p:cBhvr additive="base">
                                        <p:cTn id="31" dur="500" fill="hold"/>
                                        <p:tgtEl>
                                          <p:spTgt spid="11">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1">
                                            <p:txEl>
                                              <p:pRg st="4" end="4"/>
                                            </p:txEl>
                                          </p:spTgt>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2" fill="hold" grpId="0" nodeType="afterEffect">
                                  <p:stCondLst>
                                    <p:cond delay="0"/>
                                  </p:stCondLst>
                                  <p:childTnLst>
                                    <p:set>
                                      <p:cBhvr>
                                        <p:cTn id="35" dur="1" fill="hold">
                                          <p:stCondLst>
                                            <p:cond delay="0"/>
                                          </p:stCondLst>
                                        </p:cTn>
                                        <p:tgtEl>
                                          <p:spTgt spid="11">
                                            <p:txEl>
                                              <p:pRg st="5" end="5"/>
                                            </p:txEl>
                                          </p:spTgt>
                                        </p:tgtEl>
                                        <p:attrNameLst>
                                          <p:attrName>style.visibility</p:attrName>
                                        </p:attrNameLst>
                                      </p:cBhvr>
                                      <p:to>
                                        <p:strVal val="visible"/>
                                      </p:to>
                                    </p:set>
                                    <p:anim calcmode="lin" valueType="num">
                                      <p:cBhvr additive="base">
                                        <p:cTn id="36" dur="500" fill="hold"/>
                                        <p:tgtEl>
                                          <p:spTgt spid="11">
                                            <p:txEl>
                                              <p:pRg st="5" end="5"/>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1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autoUpdateAnimBg="0"/>
      <p:bldP spid="11" grpId="0" build="p" autoUpdateAnimBg="0" advAuto="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1" name="Rectangle 3"/>
          <p:cNvSpPr>
            <a:spLocks noGrp="1" noChangeArrowheads="1"/>
          </p:cNvSpPr>
          <p:nvPr>
            <p:ph type="title"/>
          </p:nvPr>
        </p:nvSpPr>
        <p:spPr>
          <a:xfrm>
            <a:off x="107504" y="0"/>
            <a:ext cx="5256584" cy="531440"/>
          </a:xfrm>
          <a:solidFill>
            <a:srgbClr val="FFFFFF"/>
          </a:solidFill>
          <a:ln/>
        </p:spPr>
        <p:txBody>
          <a:bodyPr/>
          <a:lstStyle/>
          <a:p>
            <a:r>
              <a:rPr lang="en-US" sz="3200" dirty="0"/>
              <a:t>hyperprolactinemia</a:t>
            </a:r>
          </a:p>
        </p:txBody>
      </p:sp>
      <p:sp>
        <p:nvSpPr>
          <p:cNvPr id="11" name="Rectangle 2"/>
          <p:cNvSpPr txBox="1">
            <a:spLocks noChangeArrowheads="1"/>
          </p:cNvSpPr>
          <p:nvPr/>
        </p:nvSpPr>
        <p:spPr bwMode="auto">
          <a:xfrm>
            <a:off x="151845" y="1415009"/>
            <a:ext cx="7560840" cy="4680520"/>
          </a:xfrm>
          <a:prstGeom prst="rect">
            <a:avLst/>
          </a:prstGeom>
          <a:solidFill>
            <a:schemeClr val="bg2">
              <a:lumMod val="40000"/>
              <a:lumOff val="60000"/>
            </a:schemeClr>
          </a:solidFill>
          <a:ln w="9525">
            <a:noFill/>
            <a:miter lim="800000"/>
            <a:headEnd/>
            <a:tailEnd/>
          </a:ln>
        </p:spPr>
        <p:txBody>
          <a:bodyPr vert="horz" wrap="square" lIns="92075" tIns="46037" rIns="92075" bIns="46037" numCol="1" anchor="t" anchorCtr="0" compatLnSpc="1">
            <a:prstTxWarp prst="textNoShape">
              <a:avLst/>
            </a:prstTxWarp>
          </a:bodyPr>
          <a:lstStyle/>
          <a:p>
            <a:r>
              <a:rPr lang="en-US" i="1" dirty="0" smtClean="0"/>
              <a:t>Metabolic </a:t>
            </a:r>
            <a:r>
              <a:rPr lang="en-US" i="1" dirty="0"/>
              <a:t>disorders</a:t>
            </a:r>
            <a:r>
              <a:rPr lang="en-US" b="0" i="1" dirty="0"/>
              <a:t> (Obesity, insulin resistance, dyslipidemia)</a:t>
            </a:r>
            <a:endParaRPr lang="en-US" b="0" dirty="0"/>
          </a:p>
          <a:p>
            <a:r>
              <a:rPr lang="en-US" i="1" dirty="0"/>
              <a:t>2. Psycho-emotional disorders</a:t>
            </a:r>
            <a:r>
              <a:rPr lang="en-US" b="0" i="1" dirty="0"/>
              <a:t> (asthenia, memory impairment, emotional lability, irritability, anxiety, depression)</a:t>
            </a:r>
            <a:endParaRPr lang="en-US" b="0" dirty="0"/>
          </a:p>
          <a:p>
            <a:r>
              <a:rPr lang="en-US" i="1" dirty="0"/>
              <a:t>3. Reproductive disorders</a:t>
            </a:r>
            <a:r>
              <a:rPr lang="en-US" b="0" i="1" dirty="0"/>
              <a:t> (infertility in men and women, decreased sex drive, menstrual irregularities, erectile dysfunction, decreased ejaculate production</a:t>
            </a:r>
            <a:r>
              <a:rPr lang="en-US" b="0" i="1" dirty="0" smtClean="0"/>
              <a:t>)</a:t>
            </a:r>
            <a:endParaRPr lang="en-US" b="0" dirty="0"/>
          </a:p>
        </p:txBody>
      </p:sp>
      <p:sp>
        <p:nvSpPr>
          <p:cNvPr id="12" name="TextBox 11"/>
          <p:cNvSpPr txBox="1"/>
          <p:nvPr/>
        </p:nvSpPr>
        <p:spPr>
          <a:xfrm>
            <a:off x="2843808" y="476672"/>
            <a:ext cx="2736304" cy="461665"/>
          </a:xfrm>
          <a:prstGeom prst="rect">
            <a:avLst/>
          </a:prstGeom>
          <a:noFill/>
        </p:spPr>
        <p:txBody>
          <a:bodyPr wrap="square" rtlCol="0">
            <a:spAutoFit/>
          </a:bodyPr>
          <a:lstStyle/>
          <a:p>
            <a:r>
              <a:rPr lang="en-US" dirty="0"/>
              <a:t>Clinic</a:t>
            </a:r>
            <a:endParaRPr lang="en-US" b="0" dirty="0"/>
          </a:p>
        </p:txBody>
      </p:sp>
      <p:pic>
        <p:nvPicPr>
          <p:cNvPr id="37890" name="Picture 2" descr="Файл:PRL structure.png">
            <a:hlinkClick r:id="rId2"/>
          </p:cNvPr>
          <p:cNvPicPr>
            <a:picLocks noChangeAspect="1" noChangeArrowheads="1"/>
          </p:cNvPicPr>
          <p:nvPr/>
        </p:nvPicPr>
        <p:blipFill>
          <a:blip r:embed="rId3" cstate="print"/>
          <a:srcRect/>
          <a:stretch>
            <a:fillRect/>
          </a:stretch>
        </p:blipFill>
        <p:spPr bwMode="auto">
          <a:xfrm>
            <a:off x="6983760" y="0"/>
            <a:ext cx="2160240" cy="1620180"/>
          </a:xfrm>
          <a:prstGeom prst="rect">
            <a:avLst/>
          </a:prstGeom>
          <a:noFill/>
        </p:spPr>
      </p:pic>
      <p:pic>
        <p:nvPicPr>
          <p:cNvPr id="6" name="Picture 4" descr="Картинка 3 из 100250">
            <a:hlinkClick r:id="rId4"/>
          </p:cNvPr>
          <p:cNvPicPr>
            <a:picLocks noChangeAspect="1" noChangeArrowheads="1"/>
          </p:cNvPicPr>
          <p:nvPr/>
        </p:nvPicPr>
        <p:blipFill>
          <a:blip r:embed="rId5" cstate="print"/>
          <a:srcRect/>
          <a:stretch>
            <a:fillRect/>
          </a:stretch>
        </p:blipFill>
        <p:spPr bwMode="auto">
          <a:xfrm>
            <a:off x="7236296" y="4293096"/>
            <a:ext cx="1296144" cy="761150"/>
          </a:xfrm>
          <a:prstGeom prst="rect">
            <a:avLst/>
          </a:prstGeom>
          <a:noFill/>
        </p:spPr>
      </p:pic>
      <p:pic>
        <p:nvPicPr>
          <p:cNvPr id="7" name="Picture 2" descr="Картинка 9 из 160320">
            <a:hlinkClick r:id="rId6"/>
          </p:cNvPr>
          <p:cNvPicPr>
            <a:picLocks noChangeAspect="1" noChangeArrowheads="1"/>
          </p:cNvPicPr>
          <p:nvPr/>
        </p:nvPicPr>
        <p:blipFill>
          <a:blip r:embed="rId7" cstate="print"/>
          <a:srcRect/>
          <a:stretch>
            <a:fillRect/>
          </a:stretch>
        </p:blipFill>
        <p:spPr bwMode="auto">
          <a:xfrm>
            <a:off x="7236296" y="5157192"/>
            <a:ext cx="1304709" cy="864096"/>
          </a:xfrm>
          <a:prstGeom prst="rect">
            <a:avLst/>
          </a:prstGeom>
          <a:noFill/>
        </p:spPr>
      </p:pic>
      <p:pic>
        <p:nvPicPr>
          <p:cNvPr id="8" name="Picture 2" descr="Картинка 1 из 175922">
            <a:hlinkClick r:id="rId8"/>
          </p:cNvPr>
          <p:cNvPicPr>
            <a:picLocks noChangeAspect="1" noChangeArrowheads="1"/>
          </p:cNvPicPr>
          <p:nvPr/>
        </p:nvPicPr>
        <p:blipFill>
          <a:blip r:embed="rId9" cstate="print"/>
          <a:srcRect/>
          <a:stretch>
            <a:fillRect/>
          </a:stretch>
        </p:blipFill>
        <p:spPr bwMode="auto">
          <a:xfrm>
            <a:off x="7380312" y="2708920"/>
            <a:ext cx="1631523" cy="1368152"/>
          </a:xfrm>
          <a:prstGeom prst="rect">
            <a:avLst/>
          </a:prstGeom>
          <a:noFill/>
        </p:spPr>
      </p:pic>
      <p:pic>
        <p:nvPicPr>
          <p:cNvPr id="9" name="Picture 2" descr="H:\1279190106_zhir_1.jpg"/>
          <p:cNvPicPr>
            <a:picLocks noChangeAspect="1" noChangeArrowheads="1"/>
          </p:cNvPicPr>
          <p:nvPr/>
        </p:nvPicPr>
        <p:blipFill>
          <a:blip r:embed="rId10" cstate="print"/>
          <a:srcRect/>
          <a:stretch>
            <a:fillRect/>
          </a:stretch>
        </p:blipFill>
        <p:spPr bwMode="auto">
          <a:xfrm>
            <a:off x="7380312" y="1340768"/>
            <a:ext cx="1357312" cy="1357313"/>
          </a:xfrm>
          <a:prstGeom prst="rect">
            <a:avLst/>
          </a:prstGeom>
          <a:noFill/>
          <a:ln w="9525">
            <a:noFill/>
            <a:miter lim="800000"/>
            <a:headEnd/>
            <a:tailEnd/>
          </a:ln>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barn(outHorizontal)">
                                      <p:cBhvr>
                                        <p:cTn id="7" dur="500"/>
                                        <p:tgtEl>
                                          <p:spTgt spid="12291"/>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11">
                                            <p:txEl>
                                              <p:pRg st="1" end="1"/>
                                            </p:txEl>
                                          </p:spTgt>
                                        </p:tgtEl>
                                        <p:attrNameLst>
                                          <p:attrName>style.visibility</p:attrName>
                                        </p:attrNameLst>
                                      </p:cBhvr>
                                      <p:to>
                                        <p:strVal val="visible"/>
                                      </p:to>
                                    </p:set>
                                    <p:anim calcmode="lin" valueType="num">
                                      <p:cBhvr additive="base">
                                        <p:cTn id="16" dur="500" fill="hold"/>
                                        <p:tgtEl>
                                          <p:spTgt spid="11">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11">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 calcmode="lin" valueType="num">
                                      <p:cBhvr additive="base">
                                        <p:cTn id="21" dur="500" fill="hold"/>
                                        <p:tgtEl>
                                          <p:spTgt spid="11">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autoUpdateAnimBg="0"/>
      <p:bldP spid="11" grpId="0" build="p" autoUpdateAnimBg="0" advAuto="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 name="Picture 2" descr="Картинка 1 из 175922">
            <a:hlinkClick r:id="rId2"/>
          </p:cNvPr>
          <p:cNvPicPr>
            <a:picLocks noChangeAspect="1" noChangeArrowheads="1"/>
          </p:cNvPicPr>
          <p:nvPr/>
        </p:nvPicPr>
        <p:blipFill>
          <a:blip r:embed="rId3" cstate="print"/>
          <a:srcRect/>
          <a:stretch>
            <a:fillRect/>
          </a:stretch>
        </p:blipFill>
        <p:spPr bwMode="auto">
          <a:xfrm>
            <a:off x="107504" y="764704"/>
            <a:ext cx="1331640" cy="1116678"/>
          </a:xfrm>
          <a:prstGeom prst="rect">
            <a:avLst/>
          </a:prstGeom>
          <a:noFill/>
        </p:spPr>
      </p:pic>
      <p:sp useBgFill="1">
        <p:nvSpPr>
          <p:cNvPr id="23555" name="Rectangle 3"/>
          <p:cNvSpPr>
            <a:spLocks noGrp="1" noChangeArrowheads="1"/>
          </p:cNvSpPr>
          <p:nvPr>
            <p:ph type="title"/>
          </p:nvPr>
        </p:nvSpPr>
        <p:spPr>
          <a:xfrm>
            <a:off x="395536" y="188640"/>
            <a:ext cx="8460432" cy="685800"/>
          </a:xfrm>
          <a:ln/>
        </p:spPr>
        <p:txBody>
          <a:bodyPr/>
          <a:lstStyle/>
          <a:p>
            <a:r>
              <a:rPr lang="en-US" dirty="0" err="1"/>
              <a:t>Prolactinoma</a:t>
            </a:r>
            <a:endParaRPr lang="en-US" dirty="0"/>
          </a:p>
        </p:txBody>
      </p:sp>
      <p:sp>
        <p:nvSpPr>
          <p:cNvPr id="23554" name="Rectangle 2"/>
          <p:cNvSpPr>
            <a:spLocks noGrp="1" noChangeArrowheads="1"/>
          </p:cNvSpPr>
          <p:nvPr>
            <p:ph type="body" idx="1"/>
          </p:nvPr>
        </p:nvSpPr>
        <p:spPr>
          <a:xfrm>
            <a:off x="1115616" y="836712"/>
            <a:ext cx="6552728" cy="936104"/>
          </a:xfrm>
          <a:noFill/>
          <a:ln/>
        </p:spPr>
        <p:txBody>
          <a:bodyPr/>
          <a:lstStyle/>
          <a:p>
            <a:r>
              <a:rPr lang="en-US" i="1" dirty="0"/>
              <a:t>PIPITAL TUMOR SECRETING PROLACTIN</a:t>
            </a:r>
            <a:endParaRPr lang="en-US" dirty="0"/>
          </a:p>
        </p:txBody>
      </p:sp>
      <p:sp>
        <p:nvSpPr>
          <p:cNvPr id="7" name="Rectangle 2"/>
          <p:cNvSpPr txBox="1">
            <a:spLocks noChangeArrowheads="1"/>
          </p:cNvSpPr>
          <p:nvPr/>
        </p:nvSpPr>
        <p:spPr bwMode="auto">
          <a:xfrm>
            <a:off x="683568" y="2420888"/>
            <a:ext cx="7560840" cy="3528392"/>
          </a:xfrm>
          <a:prstGeom prst="rect">
            <a:avLst/>
          </a:prstGeom>
          <a:solidFill>
            <a:schemeClr val="bg2">
              <a:lumMod val="40000"/>
              <a:lumOff val="60000"/>
            </a:schemeClr>
          </a:solidFill>
          <a:ln w="9525">
            <a:noFill/>
            <a:miter lim="800000"/>
            <a:headEnd/>
            <a:tailEnd/>
          </a:ln>
        </p:spPr>
        <p:txBody>
          <a:bodyPr vert="horz" wrap="square" lIns="92075" tIns="46037" rIns="92075" bIns="46037" numCol="1" anchor="t" anchorCtr="0" compatLnSpc="1">
            <a:prstTxWarp prst="textNoShape">
              <a:avLst/>
            </a:prstTxWarp>
          </a:bodyPr>
          <a:lstStyle/>
          <a:p>
            <a:r>
              <a:rPr lang="en-US" i="1" dirty="0" smtClean="0"/>
              <a:t>1</a:t>
            </a:r>
            <a:r>
              <a:rPr lang="en-US" i="1" dirty="0"/>
              <a:t>. Hyperprolactinemia</a:t>
            </a:r>
            <a:endParaRPr lang="en-US" b="0" dirty="0"/>
          </a:p>
          <a:p>
            <a:r>
              <a:rPr lang="en-US" i="1" dirty="0"/>
              <a:t>2. Neurological disorders (headache, dizziness, sleep disturbance, decreased vision, loss of fields, etc.)</a:t>
            </a:r>
            <a:endParaRPr lang="en-US" b="0" dirty="0"/>
          </a:p>
          <a:p>
            <a:r>
              <a:rPr lang="en-US" i="1" dirty="0"/>
              <a:t>3. Endocrine disorders (symptoms associated with the loss of pituitary hormones)</a:t>
            </a:r>
            <a:endParaRPr lang="en-US" b="0" dirty="0"/>
          </a:p>
          <a:p>
            <a:r>
              <a:rPr lang="en-US" i="1" dirty="0"/>
              <a:t>- Hypothyroidism (decreased TSH)</a:t>
            </a:r>
            <a:endParaRPr lang="en-US" b="0" dirty="0"/>
          </a:p>
          <a:p>
            <a:r>
              <a:rPr lang="en-US" i="1" dirty="0"/>
              <a:t>- Adrenal insufficiency (ACTH)</a:t>
            </a:r>
            <a:endParaRPr lang="en-US" b="0" dirty="0"/>
          </a:p>
          <a:p>
            <a:r>
              <a:rPr lang="en-US" i="1" dirty="0"/>
              <a:t>- Diabetes insipidus (ADH)</a:t>
            </a:r>
            <a:endParaRPr lang="en-US" b="0" dirty="0"/>
          </a:p>
          <a:p>
            <a:r>
              <a:rPr lang="en-US" i="1" dirty="0"/>
              <a:t>- Hypogonadism (FSH, LH), osteoporosis</a:t>
            </a:r>
            <a:endParaRPr lang="en-US" b="0" dirty="0"/>
          </a:p>
          <a:p>
            <a:pPr marL="342900" marR="0" lvl="0" indent="-342900" algn="l" defTabSz="914400" rtl="0" eaLnBrk="1" fontAlgn="base" latinLnBrk="0" hangingPunct="1">
              <a:lnSpc>
                <a:spcPct val="100000"/>
              </a:lnSpc>
              <a:spcBef>
                <a:spcPct val="20000"/>
              </a:spcBef>
              <a:spcAft>
                <a:spcPct val="0"/>
              </a:spcAft>
              <a:buClr>
                <a:srgbClr val="5C2305"/>
              </a:buClr>
              <a:buSzTx/>
              <a:buFontTx/>
              <a:buNone/>
              <a:tabLst/>
              <a:defRPr/>
            </a:pPr>
            <a:r>
              <a:rPr kumimoji="1" lang="ru-RU" sz="2000" i="1" u="none" strike="noStrike" kern="0" cap="none" spc="0" normalizeH="0" noProof="0" dirty="0" smtClean="0">
                <a:ln>
                  <a:noFill/>
                </a:ln>
                <a:effectLst/>
                <a:uLnTx/>
                <a:uFillTx/>
                <a:latin typeface="+mn-lt"/>
                <a:ea typeface="+mn-ea"/>
                <a:cs typeface="+mn-cs"/>
              </a:rPr>
              <a:t>          </a:t>
            </a:r>
            <a:endParaRPr kumimoji="1" lang="ru-RU" sz="2000" i="1" u="none" strike="noStrike" kern="0" cap="none" spc="0" normalizeH="0" baseline="0" noProof="0" dirty="0">
              <a:ln>
                <a:noFill/>
              </a:ln>
              <a:effectLst/>
              <a:uLnTx/>
              <a:uFillTx/>
              <a:latin typeface="+mn-lt"/>
              <a:ea typeface="+mn-ea"/>
              <a:cs typeface="+mn-cs"/>
            </a:endParaRPr>
          </a:p>
        </p:txBody>
      </p:sp>
      <p:sp>
        <p:nvSpPr>
          <p:cNvPr id="15" name="TextBox 14"/>
          <p:cNvSpPr txBox="1"/>
          <p:nvPr/>
        </p:nvSpPr>
        <p:spPr>
          <a:xfrm>
            <a:off x="539552" y="1772816"/>
            <a:ext cx="2736304" cy="830997"/>
          </a:xfrm>
          <a:prstGeom prst="rect">
            <a:avLst/>
          </a:prstGeom>
          <a:noFill/>
        </p:spPr>
        <p:txBody>
          <a:bodyPr wrap="square" rtlCol="0">
            <a:spAutoFit/>
          </a:bodyPr>
          <a:lstStyle/>
          <a:p>
            <a:r>
              <a:rPr lang="en-US" dirty="0"/>
              <a:t>CLINIC</a:t>
            </a:r>
            <a:endParaRPr lang="en-US" b="0" dirty="0"/>
          </a:p>
          <a:p>
            <a:r>
              <a:rPr lang="ru-RU" kern="0" dirty="0" smtClean="0"/>
              <a:t> </a:t>
            </a:r>
            <a:endParaRPr lang="ru-RU" dirty="0"/>
          </a:p>
        </p:txBody>
      </p:sp>
      <p:pic>
        <p:nvPicPr>
          <p:cNvPr id="8" name="Picture 2" descr="Файл:PRL structure.png">
            <a:hlinkClick r:id="rId4"/>
          </p:cNvPr>
          <p:cNvPicPr>
            <a:picLocks noChangeAspect="1" noChangeArrowheads="1"/>
          </p:cNvPicPr>
          <p:nvPr/>
        </p:nvPicPr>
        <p:blipFill>
          <a:blip r:embed="rId5" cstate="print"/>
          <a:srcRect/>
          <a:stretch>
            <a:fillRect/>
          </a:stretch>
        </p:blipFill>
        <p:spPr bwMode="auto">
          <a:xfrm>
            <a:off x="7271792" y="0"/>
            <a:ext cx="1872208" cy="1404156"/>
          </a:xfrm>
          <a:prstGeom prst="rect">
            <a:avLst/>
          </a:prstGeom>
          <a:noFill/>
        </p:spPr>
      </p:pic>
      <p:pic>
        <p:nvPicPr>
          <p:cNvPr id="9" name="Picture 5" descr="Картинка 14 из 7420">
            <a:hlinkClick r:id="rId6"/>
          </p:cNvPr>
          <p:cNvPicPr>
            <a:picLocks noChangeAspect="1" noChangeArrowheads="1"/>
          </p:cNvPicPr>
          <p:nvPr/>
        </p:nvPicPr>
        <p:blipFill>
          <a:blip r:embed="rId7" cstate="print"/>
          <a:srcRect/>
          <a:stretch>
            <a:fillRect/>
          </a:stretch>
        </p:blipFill>
        <p:spPr bwMode="auto">
          <a:xfrm>
            <a:off x="7092280" y="1412776"/>
            <a:ext cx="1512168" cy="1413241"/>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barn(outHorizontal)">
                                      <p:cBhvr>
                                        <p:cTn id="7" dur="500"/>
                                        <p:tgtEl>
                                          <p:spTgt spid="2355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23554">
                                            <p:txEl>
                                              <p:pRg st="0" end="0"/>
                                            </p:txEl>
                                          </p:spTgt>
                                        </p:tgtEl>
                                        <p:attrNameLst>
                                          <p:attrName>style.visibility</p:attrName>
                                        </p:attrNameLst>
                                      </p:cBhvr>
                                      <p:to>
                                        <p:strVal val="visible"/>
                                      </p:to>
                                    </p:set>
                                    <p:anim calcmode="lin" valueType="num">
                                      <p:cBhvr additive="base">
                                        <p:cTn id="11" dur="500" fill="hold"/>
                                        <p:tgtEl>
                                          <p:spTgt spid="23554">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3554">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 calcmode="lin" valueType="num">
                                      <p:cBhvr additive="base">
                                        <p:cTn id="21" dur="5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2" fill="hold" grpId="0" nodeType="after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 calcmode="lin" valueType="num">
                                      <p:cBhvr additive="base">
                                        <p:cTn id="26" dur="5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2" fill="hold" grpId="0" nodeType="after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 calcmode="lin" valueType="num">
                                      <p:cBhvr additive="base">
                                        <p:cTn id="31" dur="500" fill="hold"/>
                                        <p:tgtEl>
                                          <p:spTgt spid="7">
                                            <p:txEl>
                                              <p:pRg st="3" end="3"/>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2" fill="hold" grpId="0" nodeType="afterEffect">
                                  <p:stCondLst>
                                    <p:cond delay="0"/>
                                  </p:stCondLst>
                                  <p:childTnLst>
                                    <p:set>
                                      <p:cBhvr>
                                        <p:cTn id="35" dur="1" fill="hold">
                                          <p:stCondLst>
                                            <p:cond delay="0"/>
                                          </p:stCondLst>
                                        </p:cTn>
                                        <p:tgtEl>
                                          <p:spTgt spid="7">
                                            <p:txEl>
                                              <p:pRg st="4" end="4"/>
                                            </p:txEl>
                                          </p:spTgt>
                                        </p:tgtEl>
                                        <p:attrNameLst>
                                          <p:attrName>style.visibility</p:attrName>
                                        </p:attrNameLst>
                                      </p:cBhvr>
                                      <p:to>
                                        <p:strVal val="visible"/>
                                      </p:to>
                                    </p:set>
                                    <p:anim calcmode="lin" valueType="num">
                                      <p:cBhvr additive="base">
                                        <p:cTn id="36" dur="500" fill="hold"/>
                                        <p:tgtEl>
                                          <p:spTgt spid="7">
                                            <p:txEl>
                                              <p:pRg st="4" end="4"/>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2" fill="hold" grpId="0" nodeType="afterEffect">
                                  <p:stCondLst>
                                    <p:cond delay="0"/>
                                  </p:stCondLst>
                                  <p:childTnLst>
                                    <p:set>
                                      <p:cBhvr>
                                        <p:cTn id="40" dur="1" fill="hold">
                                          <p:stCondLst>
                                            <p:cond delay="0"/>
                                          </p:stCondLst>
                                        </p:cTn>
                                        <p:tgtEl>
                                          <p:spTgt spid="7">
                                            <p:txEl>
                                              <p:pRg st="5" end="5"/>
                                            </p:txEl>
                                          </p:spTgt>
                                        </p:tgtEl>
                                        <p:attrNameLst>
                                          <p:attrName>style.visibility</p:attrName>
                                        </p:attrNameLst>
                                      </p:cBhvr>
                                      <p:to>
                                        <p:strVal val="visible"/>
                                      </p:to>
                                    </p:set>
                                    <p:anim calcmode="lin" valueType="num">
                                      <p:cBhvr additive="base">
                                        <p:cTn id="41" dur="500" fill="hold"/>
                                        <p:tgtEl>
                                          <p:spTgt spid="7">
                                            <p:txEl>
                                              <p:pRg st="5" end="5"/>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7">
                                            <p:txEl>
                                              <p:pRg st="5" end="5"/>
                                            </p:txEl>
                                          </p:spTgt>
                                        </p:tgtEl>
                                        <p:attrNameLst>
                                          <p:attrName>ppt_y</p:attrName>
                                        </p:attrNameLst>
                                      </p:cBhvr>
                                      <p:tavLst>
                                        <p:tav tm="0">
                                          <p:val>
                                            <p:strVal val="#ppt_y"/>
                                          </p:val>
                                        </p:tav>
                                        <p:tav tm="100000">
                                          <p:val>
                                            <p:strVal val="#ppt_y"/>
                                          </p:val>
                                        </p:tav>
                                      </p:tavLst>
                                    </p:anim>
                                  </p:childTnLst>
                                </p:cTn>
                              </p:par>
                            </p:childTnLst>
                          </p:cTn>
                        </p:par>
                        <p:par>
                          <p:cTn id="43" fill="hold">
                            <p:stCondLst>
                              <p:cond delay="4000"/>
                            </p:stCondLst>
                            <p:childTnLst>
                              <p:par>
                                <p:cTn id="44" presetID="2" presetClass="entr" presetSubtype="2" fill="hold" grpId="0" nodeType="afterEffect">
                                  <p:stCondLst>
                                    <p:cond delay="0"/>
                                  </p:stCondLst>
                                  <p:childTnLst>
                                    <p:set>
                                      <p:cBhvr>
                                        <p:cTn id="45" dur="1" fill="hold">
                                          <p:stCondLst>
                                            <p:cond delay="0"/>
                                          </p:stCondLst>
                                        </p:cTn>
                                        <p:tgtEl>
                                          <p:spTgt spid="7">
                                            <p:txEl>
                                              <p:pRg st="6" end="6"/>
                                            </p:txEl>
                                          </p:spTgt>
                                        </p:tgtEl>
                                        <p:attrNameLst>
                                          <p:attrName>style.visibility</p:attrName>
                                        </p:attrNameLst>
                                      </p:cBhvr>
                                      <p:to>
                                        <p:strVal val="visible"/>
                                      </p:to>
                                    </p:set>
                                    <p:anim calcmode="lin" valueType="num">
                                      <p:cBhvr additive="base">
                                        <p:cTn id="46" dur="500" fill="hold"/>
                                        <p:tgtEl>
                                          <p:spTgt spid="7">
                                            <p:txEl>
                                              <p:pRg st="6" end="6"/>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7">
                                            <p:txEl>
                                              <p:pRg st="6" end="6"/>
                                            </p:txEl>
                                          </p:spTgt>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2" fill="hold" grpId="0" nodeType="afterEffect">
                                  <p:stCondLst>
                                    <p:cond delay="0"/>
                                  </p:stCondLst>
                                  <p:childTnLst>
                                    <p:set>
                                      <p:cBhvr>
                                        <p:cTn id="50" dur="1" fill="hold">
                                          <p:stCondLst>
                                            <p:cond delay="0"/>
                                          </p:stCondLst>
                                        </p:cTn>
                                        <p:tgtEl>
                                          <p:spTgt spid="7">
                                            <p:txEl>
                                              <p:pRg st="7" end="7"/>
                                            </p:txEl>
                                          </p:spTgt>
                                        </p:tgtEl>
                                        <p:attrNameLst>
                                          <p:attrName>style.visibility</p:attrName>
                                        </p:attrNameLst>
                                      </p:cBhvr>
                                      <p:to>
                                        <p:strVal val="visible"/>
                                      </p:to>
                                    </p:set>
                                    <p:anim calcmode="lin" valueType="num">
                                      <p:cBhvr additive="base">
                                        <p:cTn id="51" dur="500" fill="hold"/>
                                        <p:tgtEl>
                                          <p:spTgt spid="7">
                                            <p:txEl>
                                              <p:pRg st="7" end="7"/>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nimBg="1" autoUpdateAnimBg="0"/>
      <p:bldP spid="23554" grpId="0" build="p" autoUpdateAnimBg="0" advAuto="0"/>
      <p:bldP spid="7" grpId="0" build="p" autoUpdateAnimBg="0" advAuto="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useBgFill="1">
        <p:nvSpPr>
          <p:cNvPr id="23555" name="Rectangle 3"/>
          <p:cNvSpPr>
            <a:spLocks noGrp="1" noChangeArrowheads="1"/>
          </p:cNvSpPr>
          <p:nvPr>
            <p:ph type="title"/>
          </p:nvPr>
        </p:nvSpPr>
        <p:spPr>
          <a:xfrm>
            <a:off x="395536" y="188640"/>
            <a:ext cx="8460432" cy="685800"/>
          </a:xfrm>
          <a:ln/>
        </p:spPr>
        <p:txBody>
          <a:bodyPr/>
          <a:lstStyle/>
          <a:p>
            <a:r>
              <a:rPr lang="en-US" b="1" dirty="0" err="1"/>
              <a:t>Prolactinoma</a:t>
            </a:r>
            <a:endParaRPr lang="en-US" b="1" dirty="0"/>
          </a:p>
        </p:txBody>
      </p:sp>
      <p:sp>
        <p:nvSpPr>
          <p:cNvPr id="23554" name="Rectangle 2"/>
          <p:cNvSpPr>
            <a:spLocks noGrp="1" noChangeArrowheads="1"/>
          </p:cNvSpPr>
          <p:nvPr>
            <p:ph type="body" idx="1"/>
          </p:nvPr>
        </p:nvSpPr>
        <p:spPr>
          <a:xfrm>
            <a:off x="1043608" y="764704"/>
            <a:ext cx="6552728" cy="936104"/>
          </a:xfrm>
          <a:noFill/>
          <a:ln/>
        </p:spPr>
        <p:txBody>
          <a:bodyPr/>
          <a:lstStyle/>
          <a:p>
            <a:r>
              <a:rPr lang="en-US" b="1" i="1" dirty="0"/>
              <a:t>CT, MRI, X-ray</a:t>
            </a:r>
            <a:endParaRPr lang="en-US" b="1" dirty="0"/>
          </a:p>
        </p:txBody>
      </p:sp>
      <p:sp>
        <p:nvSpPr>
          <p:cNvPr id="15" name="TextBox 14"/>
          <p:cNvSpPr txBox="1"/>
          <p:nvPr/>
        </p:nvSpPr>
        <p:spPr>
          <a:xfrm>
            <a:off x="323528" y="1124744"/>
            <a:ext cx="3960440" cy="830997"/>
          </a:xfrm>
          <a:prstGeom prst="rect">
            <a:avLst/>
          </a:prstGeom>
          <a:noFill/>
        </p:spPr>
        <p:txBody>
          <a:bodyPr wrap="square" rtlCol="0">
            <a:spAutoFit/>
          </a:bodyPr>
          <a:lstStyle/>
          <a:p>
            <a:r>
              <a:rPr lang="en-US" dirty="0" err="1"/>
              <a:t>Microadenoma</a:t>
            </a:r>
            <a:r>
              <a:rPr lang="en-US" dirty="0"/>
              <a:t> less than 1 cm</a:t>
            </a:r>
            <a:endParaRPr lang="ru-RU" dirty="0"/>
          </a:p>
        </p:txBody>
      </p:sp>
      <p:pic>
        <p:nvPicPr>
          <p:cNvPr id="8" name="Picture 2" descr="Файл:PRL structure.png">
            <a:hlinkClick r:id="rId2"/>
          </p:cNvPr>
          <p:cNvPicPr>
            <a:picLocks noChangeAspect="1" noChangeArrowheads="1"/>
          </p:cNvPicPr>
          <p:nvPr/>
        </p:nvPicPr>
        <p:blipFill>
          <a:blip r:embed="rId3" cstate="print"/>
          <a:srcRect/>
          <a:stretch>
            <a:fillRect/>
          </a:stretch>
        </p:blipFill>
        <p:spPr bwMode="auto">
          <a:xfrm>
            <a:off x="7271792" y="0"/>
            <a:ext cx="1872208" cy="1404156"/>
          </a:xfrm>
          <a:prstGeom prst="rect">
            <a:avLst/>
          </a:prstGeom>
          <a:noFill/>
        </p:spPr>
      </p:pic>
      <p:pic>
        <p:nvPicPr>
          <p:cNvPr id="41986" name="Picture 2" descr="Картинка 31 из 110">
            <a:hlinkClick r:id="rId4"/>
          </p:cNvPr>
          <p:cNvPicPr>
            <a:picLocks noChangeAspect="1" noChangeArrowheads="1"/>
          </p:cNvPicPr>
          <p:nvPr/>
        </p:nvPicPr>
        <p:blipFill>
          <a:blip r:embed="rId5" cstate="print"/>
          <a:srcRect/>
          <a:stretch>
            <a:fillRect/>
          </a:stretch>
        </p:blipFill>
        <p:spPr bwMode="auto">
          <a:xfrm>
            <a:off x="539552" y="1556792"/>
            <a:ext cx="3438525" cy="3667126"/>
          </a:xfrm>
          <a:prstGeom prst="rect">
            <a:avLst/>
          </a:prstGeom>
          <a:noFill/>
        </p:spPr>
      </p:pic>
      <p:pic>
        <p:nvPicPr>
          <p:cNvPr id="41988" name="Picture 4" descr="Картинка 23 из 110">
            <a:hlinkClick r:id="rId6"/>
          </p:cNvPr>
          <p:cNvPicPr>
            <a:picLocks noChangeAspect="1" noChangeArrowheads="1"/>
          </p:cNvPicPr>
          <p:nvPr/>
        </p:nvPicPr>
        <p:blipFill>
          <a:blip r:embed="rId7" cstate="print"/>
          <a:srcRect/>
          <a:stretch>
            <a:fillRect/>
          </a:stretch>
        </p:blipFill>
        <p:spPr bwMode="auto">
          <a:xfrm>
            <a:off x="6300192" y="1628800"/>
            <a:ext cx="2358429" cy="2153816"/>
          </a:xfrm>
          <a:prstGeom prst="rect">
            <a:avLst/>
          </a:prstGeom>
          <a:noFill/>
        </p:spPr>
      </p:pic>
      <p:pic>
        <p:nvPicPr>
          <p:cNvPr id="41990" name="Picture 6" descr="Картинка 64 из 110">
            <a:hlinkClick r:id="rId8"/>
          </p:cNvPr>
          <p:cNvPicPr>
            <a:picLocks noChangeAspect="1" noChangeArrowheads="1"/>
          </p:cNvPicPr>
          <p:nvPr/>
        </p:nvPicPr>
        <p:blipFill>
          <a:blip r:embed="rId9" cstate="print"/>
          <a:srcRect/>
          <a:stretch>
            <a:fillRect/>
          </a:stretch>
        </p:blipFill>
        <p:spPr bwMode="auto">
          <a:xfrm>
            <a:off x="4572000" y="1628800"/>
            <a:ext cx="1728192" cy="2221962"/>
          </a:xfrm>
          <a:prstGeom prst="rect">
            <a:avLst/>
          </a:prstGeom>
          <a:noFill/>
        </p:spPr>
      </p:pic>
      <p:sp>
        <p:nvSpPr>
          <p:cNvPr id="12" name="TextBox 11"/>
          <p:cNvSpPr txBox="1"/>
          <p:nvPr/>
        </p:nvSpPr>
        <p:spPr>
          <a:xfrm>
            <a:off x="4572000" y="1124744"/>
            <a:ext cx="3960440" cy="830997"/>
          </a:xfrm>
          <a:prstGeom prst="rect">
            <a:avLst/>
          </a:prstGeom>
          <a:noFill/>
        </p:spPr>
        <p:txBody>
          <a:bodyPr wrap="square" rtlCol="0">
            <a:spAutoFit/>
          </a:bodyPr>
          <a:lstStyle/>
          <a:p>
            <a:r>
              <a:rPr lang="en-US" dirty="0" err="1"/>
              <a:t>Macroadenoma</a:t>
            </a:r>
            <a:r>
              <a:rPr lang="en-US" dirty="0"/>
              <a:t> more than 1 cm</a:t>
            </a:r>
            <a:endParaRPr lang="ru-RU" dirty="0"/>
          </a:p>
        </p:txBody>
      </p:sp>
      <p:pic>
        <p:nvPicPr>
          <p:cNvPr id="41992" name="Picture 8" descr="Картинка 20 из 110">
            <a:hlinkClick r:id="rId10"/>
          </p:cNvPr>
          <p:cNvPicPr>
            <a:picLocks noChangeAspect="1" noChangeArrowheads="1"/>
          </p:cNvPicPr>
          <p:nvPr/>
        </p:nvPicPr>
        <p:blipFill>
          <a:blip r:embed="rId11" cstate="print"/>
          <a:srcRect/>
          <a:stretch>
            <a:fillRect/>
          </a:stretch>
        </p:blipFill>
        <p:spPr bwMode="auto">
          <a:xfrm>
            <a:off x="4499992" y="3645024"/>
            <a:ext cx="1800200" cy="2314544"/>
          </a:xfrm>
          <a:prstGeom prst="rect">
            <a:avLst/>
          </a:prstGeom>
          <a:noFill/>
        </p:spPr>
      </p:pic>
      <p:pic>
        <p:nvPicPr>
          <p:cNvPr id="41994" name="Picture 10" descr="Картинка 15 из 110">
            <a:hlinkClick r:id="rId12"/>
          </p:cNvPr>
          <p:cNvPicPr>
            <a:picLocks noChangeAspect="1" noChangeArrowheads="1"/>
          </p:cNvPicPr>
          <p:nvPr/>
        </p:nvPicPr>
        <p:blipFill>
          <a:blip r:embed="rId13" cstate="print"/>
          <a:srcRect/>
          <a:stretch>
            <a:fillRect/>
          </a:stretch>
        </p:blipFill>
        <p:spPr bwMode="auto">
          <a:xfrm>
            <a:off x="6300192" y="3645024"/>
            <a:ext cx="2160240" cy="2177523"/>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barn(outHorizontal)">
                                      <p:cBhvr>
                                        <p:cTn id="7" dur="500"/>
                                        <p:tgtEl>
                                          <p:spTgt spid="2355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23554">
                                            <p:txEl>
                                              <p:pRg st="0" end="0"/>
                                            </p:txEl>
                                          </p:spTgt>
                                        </p:tgtEl>
                                        <p:attrNameLst>
                                          <p:attrName>style.visibility</p:attrName>
                                        </p:attrNameLst>
                                      </p:cBhvr>
                                      <p:to>
                                        <p:strVal val="visible"/>
                                      </p:to>
                                    </p:set>
                                    <p:anim calcmode="lin" valueType="num">
                                      <p:cBhvr additive="base">
                                        <p:cTn id="11" dur="500" fill="hold"/>
                                        <p:tgtEl>
                                          <p:spTgt spid="23554">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355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nimBg="1" autoUpdateAnimBg="0"/>
      <p:bldP spid="23554" grpId="0" build="p" autoUpdateAnimBg="0" advAuto="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 name="Picture 2" descr="Картинка 1 из 175922">
            <a:hlinkClick r:id="rId2"/>
          </p:cNvPr>
          <p:cNvPicPr>
            <a:picLocks noChangeAspect="1" noChangeArrowheads="1"/>
          </p:cNvPicPr>
          <p:nvPr/>
        </p:nvPicPr>
        <p:blipFill>
          <a:blip r:embed="rId3" cstate="print"/>
          <a:srcRect/>
          <a:stretch>
            <a:fillRect/>
          </a:stretch>
        </p:blipFill>
        <p:spPr bwMode="auto">
          <a:xfrm>
            <a:off x="107504" y="764704"/>
            <a:ext cx="1331640" cy="1116678"/>
          </a:xfrm>
          <a:prstGeom prst="rect">
            <a:avLst/>
          </a:prstGeom>
          <a:noFill/>
        </p:spPr>
      </p:pic>
      <p:sp useBgFill="1">
        <p:nvSpPr>
          <p:cNvPr id="23555" name="Rectangle 3"/>
          <p:cNvSpPr>
            <a:spLocks noGrp="1" noChangeArrowheads="1"/>
          </p:cNvSpPr>
          <p:nvPr>
            <p:ph type="title"/>
          </p:nvPr>
        </p:nvSpPr>
        <p:spPr>
          <a:xfrm>
            <a:off x="395536" y="188640"/>
            <a:ext cx="8460432" cy="685800"/>
          </a:xfrm>
          <a:ln/>
        </p:spPr>
        <p:txBody>
          <a:bodyPr/>
          <a:lstStyle/>
          <a:p>
            <a:r>
              <a:rPr lang="en-US" b="1" dirty="0" err="1"/>
              <a:t>Prolactinoma</a:t>
            </a:r>
            <a:endParaRPr lang="en-US" b="1" dirty="0"/>
          </a:p>
        </p:txBody>
      </p:sp>
      <p:sp>
        <p:nvSpPr>
          <p:cNvPr id="23554" name="Rectangle 2"/>
          <p:cNvSpPr>
            <a:spLocks noGrp="1" noChangeArrowheads="1"/>
          </p:cNvSpPr>
          <p:nvPr>
            <p:ph type="body" idx="1"/>
          </p:nvPr>
        </p:nvSpPr>
        <p:spPr>
          <a:xfrm>
            <a:off x="1115616" y="836712"/>
            <a:ext cx="6552728" cy="936104"/>
          </a:xfrm>
          <a:noFill/>
          <a:ln/>
        </p:spPr>
        <p:txBody>
          <a:bodyPr/>
          <a:lstStyle/>
          <a:p>
            <a:r>
              <a:rPr lang="en-US" b="1" i="1" dirty="0"/>
              <a:t>Diagnostics</a:t>
            </a:r>
            <a:endParaRPr lang="en-US" b="1" dirty="0"/>
          </a:p>
        </p:txBody>
      </p:sp>
      <p:pic>
        <p:nvPicPr>
          <p:cNvPr id="8" name="Picture 2" descr="Файл:PRL structure.png">
            <a:hlinkClick r:id="rId4"/>
          </p:cNvPr>
          <p:cNvPicPr>
            <a:picLocks noChangeAspect="1" noChangeArrowheads="1"/>
          </p:cNvPicPr>
          <p:nvPr/>
        </p:nvPicPr>
        <p:blipFill>
          <a:blip r:embed="rId5" cstate="print"/>
          <a:srcRect/>
          <a:stretch>
            <a:fillRect/>
          </a:stretch>
        </p:blipFill>
        <p:spPr bwMode="auto">
          <a:xfrm>
            <a:off x="7271792" y="0"/>
            <a:ext cx="1872208" cy="1404156"/>
          </a:xfrm>
          <a:prstGeom prst="rect">
            <a:avLst/>
          </a:prstGeom>
          <a:noFill/>
        </p:spPr>
      </p:pic>
      <p:sp>
        <p:nvSpPr>
          <p:cNvPr id="10" name="Rectangle 2"/>
          <p:cNvSpPr txBox="1">
            <a:spLocks noChangeArrowheads="1"/>
          </p:cNvSpPr>
          <p:nvPr/>
        </p:nvSpPr>
        <p:spPr bwMode="auto">
          <a:xfrm>
            <a:off x="683568" y="1592796"/>
            <a:ext cx="7560840" cy="4284476"/>
          </a:xfrm>
          <a:prstGeom prst="rect">
            <a:avLst/>
          </a:prstGeom>
          <a:solidFill>
            <a:schemeClr val="bg2">
              <a:lumMod val="40000"/>
              <a:lumOff val="60000"/>
            </a:schemeClr>
          </a:solidFill>
          <a:ln w="9525">
            <a:noFill/>
            <a:miter lim="800000"/>
            <a:headEnd/>
            <a:tailEnd/>
          </a:ln>
        </p:spPr>
        <p:txBody>
          <a:bodyPr vert="horz" wrap="square" lIns="92075" tIns="46037" rIns="92075" bIns="46037" numCol="1" anchor="t" anchorCtr="0" compatLnSpc="1">
            <a:prstTxWarp prst="textNoShape">
              <a:avLst/>
            </a:prstTxWarp>
          </a:bodyPr>
          <a:lstStyle/>
          <a:p>
            <a:r>
              <a:rPr lang="en-US" dirty="0"/>
              <a:t>CLINIC</a:t>
            </a:r>
            <a:endParaRPr lang="en-US" b="0" dirty="0"/>
          </a:p>
          <a:p>
            <a:r>
              <a:rPr lang="en-US" i="1" dirty="0"/>
              <a:t>1. Prolactin (with macro more than 200 ng / l (4200 IU / l)</a:t>
            </a:r>
            <a:endParaRPr lang="en-US" b="0" dirty="0"/>
          </a:p>
          <a:p>
            <a:r>
              <a:rPr lang="en-US" i="1" dirty="0"/>
              <a:t>2. ACTH, TSH, FSH, LH, STH</a:t>
            </a:r>
            <a:endParaRPr lang="en-US" b="0" dirty="0"/>
          </a:p>
          <a:p>
            <a:r>
              <a:rPr lang="en-US" i="1" dirty="0"/>
              <a:t>3. SAMPLES</a:t>
            </a:r>
            <a:endParaRPr lang="en-US" b="0" dirty="0"/>
          </a:p>
          <a:p>
            <a:pPr marL="342900" marR="0" lvl="0" indent="-342900" algn="l" defTabSz="914400" rtl="0" eaLnBrk="1" fontAlgn="base" latinLnBrk="0" hangingPunct="1">
              <a:lnSpc>
                <a:spcPct val="100000"/>
              </a:lnSpc>
              <a:spcBef>
                <a:spcPct val="20000"/>
              </a:spcBef>
              <a:spcAft>
                <a:spcPct val="0"/>
              </a:spcAft>
              <a:buClr>
                <a:srgbClr val="5C2305"/>
              </a:buClr>
              <a:buSzTx/>
              <a:buFontTx/>
              <a:buNone/>
              <a:tabLst/>
              <a:defRPr/>
            </a:pPr>
            <a:r>
              <a:rPr kumimoji="1" lang="ru-RU" sz="2000" i="1" u="none" strike="noStrike" kern="0" cap="none" spc="0" normalizeH="0" noProof="0" dirty="0" smtClean="0">
                <a:ln>
                  <a:noFill/>
                </a:ln>
                <a:effectLst/>
                <a:uLnTx/>
                <a:uFillTx/>
                <a:latin typeface="+mn-lt"/>
                <a:ea typeface="+mn-ea"/>
                <a:cs typeface="+mn-cs"/>
              </a:rPr>
              <a:t>          </a:t>
            </a:r>
            <a:endParaRPr kumimoji="1" lang="ru-RU" sz="2000" i="1" u="none" strike="noStrike" kern="0" cap="none" spc="0" normalizeH="0" baseline="0" noProof="0" dirty="0">
              <a:ln>
                <a:noFill/>
              </a:ln>
              <a:effectLst/>
              <a:uLnTx/>
              <a:uFillTx/>
              <a:latin typeface="+mn-lt"/>
              <a:ea typeface="+mn-ea"/>
              <a:cs typeface="+mn-cs"/>
            </a:endParaRPr>
          </a:p>
        </p:txBody>
      </p:sp>
      <p:graphicFrame>
        <p:nvGraphicFramePr>
          <p:cNvPr id="11" name="Схема 10"/>
          <p:cNvGraphicFramePr/>
          <p:nvPr>
            <p:extLst>
              <p:ext uri="{D42A27DB-BD31-4B8C-83A1-F6EECF244321}">
                <p14:modId xmlns:p14="http://schemas.microsoft.com/office/powerpoint/2010/main" val="4080469765"/>
              </p:ext>
            </p:extLst>
          </p:nvPr>
        </p:nvGraphicFramePr>
        <p:xfrm>
          <a:off x="539552" y="3717032"/>
          <a:ext cx="7920880" cy="216024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2" name="TextBox 11"/>
          <p:cNvSpPr txBox="1"/>
          <p:nvPr/>
        </p:nvSpPr>
        <p:spPr>
          <a:xfrm>
            <a:off x="3923928" y="4077072"/>
            <a:ext cx="3672408" cy="1200329"/>
          </a:xfrm>
          <a:prstGeom prst="rect">
            <a:avLst/>
          </a:prstGeom>
          <a:solidFill>
            <a:srgbClr val="FFFFFF"/>
          </a:solidFill>
        </p:spPr>
        <p:txBody>
          <a:bodyPr wrap="square" rtlCol="0">
            <a:spAutoFit/>
          </a:bodyPr>
          <a:lstStyle/>
          <a:p>
            <a:r>
              <a:rPr lang="en-US" dirty="0"/>
              <a:t>Increases 3 or more times</a:t>
            </a:r>
            <a:endParaRPr lang="en-US" b="0" dirty="0"/>
          </a:p>
          <a:p>
            <a:r>
              <a:rPr lang="en-US" dirty="0"/>
              <a:t>If the tumor is less than two</a:t>
            </a:r>
            <a:endParaRPr lang="en-US" b="0" dirty="0"/>
          </a:p>
        </p:txBody>
      </p:sp>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barn(outHorizontal)">
                                      <p:cBhvr>
                                        <p:cTn id="7" dur="500"/>
                                        <p:tgtEl>
                                          <p:spTgt spid="2355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23554">
                                            <p:txEl>
                                              <p:pRg st="0" end="0"/>
                                            </p:txEl>
                                          </p:spTgt>
                                        </p:tgtEl>
                                        <p:attrNameLst>
                                          <p:attrName>style.visibility</p:attrName>
                                        </p:attrNameLst>
                                      </p:cBhvr>
                                      <p:to>
                                        <p:strVal val="visible"/>
                                      </p:to>
                                    </p:set>
                                    <p:anim calcmode="lin" valueType="num">
                                      <p:cBhvr additive="base">
                                        <p:cTn id="11" dur="500" fill="hold"/>
                                        <p:tgtEl>
                                          <p:spTgt spid="23554">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3554">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 calcmode="lin" valueType="num">
                                      <p:cBhvr additive="base">
                                        <p:cTn id="16"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anim calcmode="lin" valueType="num">
                                      <p:cBhvr additive="base">
                                        <p:cTn id="21" dur="500" fill="hold"/>
                                        <p:tgtEl>
                                          <p:spTgt spid="10">
                                            <p:txEl>
                                              <p:pRg st="1" end="1"/>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0">
                                            <p:txEl>
                                              <p:pRg st="1" end="1"/>
                                            </p:txEl>
                                          </p:spTgt>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2" fill="hold" grpId="0" nodeType="afterEffect">
                                  <p:stCondLst>
                                    <p:cond delay="0"/>
                                  </p:stCondLst>
                                  <p:childTnLst>
                                    <p:set>
                                      <p:cBhvr>
                                        <p:cTn id="25" dur="1" fill="hold">
                                          <p:stCondLst>
                                            <p:cond delay="0"/>
                                          </p:stCondLst>
                                        </p:cTn>
                                        <p:tgtEl>
                                          <p:spTgt spid="10">
                                            <p:txEl>
                                              <p:pRg st="2" end="2"/>
                                            </p:txEl>
                                          </p:spTgt>
                                        </p:tgtEl>
                                        <p:attrNameLst>
                                          <p:attrName>style.visibility</p:attrName>
                                        </p:attrNameLst>
                                      </p:cBhvr>
                                      <p:to>
                                        <p:strVal val="visible"/>
                                      </p:to>
                                    </p:set>
                                    <p:anim calcmode="lin" valueType="num">
                                      <p:cBhvr additive="base">
                                        <p:cTn id="26" dur="500" fill="hold"/>
                                        <p:tgtEl>
                                          <p:spTgt spid="10">
                                            <p:txEl>
                                              <p:pRg st="2" end="2"/>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0">
                                            <p:txEl>
                                              <p:pRg st="2" end="2"/>
                                            </p:txEl>
                                          </p:spTgt>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2" fill="hold" grpId="0" nodeType="after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anim calcmode="lin" valueType="num">
                                      <p:cBhvr additive="base">
                                        <p:cTn id="31" dur="500" fill="hold"/>
                                        <p:tgtEl>
                                          <p:spTgt spid="10">
                                            <p:txEl>
                                              <p:pRg st="3" end="3"/>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0">
                                            <p:txEl>
                                              <p:pRg st="3" end="3"/>
                                            </p:txEl>
                                          </p:spTgt>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2" fill="hold" grpId="0" nodeType="afterEffect">
                                  <p:stCondLst>
                                    <p:cond delay="0"/>
                                  </p:stCondLst>
                                  <p:childTnLst>
                                    <p:set>
                                      <p:cBhvr>
                                        <p:cTn id="35" dur="1" fill="hold">
                                          <p:stCondLst>
                                            <p:cond delay="0"/>
                                          </p:stCondLst>
                                        </p:cTn>
                                        <p:tgtEl>
                                          <p:spTgt spid="10">
                                            <p:txEl>
                                              <p:pRg st="4" end="4"/>
                                            </p:txEl>
                                          </p:spTgt>
                                        </p:tgtEl>
                                        <p:attrNameLst>
                                          <p:attrName>style.visibility</p:attrName>
                                        </p:attrNameLst>
                                      </p:cBhvr>
                                      <p:to>
                                        <p:strVal val="visible"/>
                                      </p:to>
                                    </p:set>
                                    <p:anim calcmode="lin" valueType="num">
                                      <p:cBhvr additive="base">
                                        <p:cTn id="36" dur="500" fill="hold"/>
                                        <p:tgtEl>
                                          <p:spTgt spid="10">
                                            <p:txEl>
                                              <p:pRg st="4" end="4"/>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1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nimBg="1" autoUpdateAnimBg="0"/>
      <p:bldP spid="23554" grpId="0" build="p" autoUpdateAnimBg="0" advAuto="0"/>
      <p:bldP spid="10" grpId="0" build="p" autoUpdateAnimBg="0" advAuto="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 name="Picture 2" descr="Картинка 1 из 175922">
            <a:hlinkClick r:id="rId2"/>
          </p:cNvPr>
          <p:cNvPicPr>
            <a:picLocks noChangeAspect="1" noChangeArrowheads="1"/>
          </p:cNvPicPr>
          <p:nvPr/>
        </p:nvPicPr>
        <p:blipFill>
          <a:blip r:embed="rId3" cstate="print"/>
          <a:srcRect/>
          <a:stretch>
            <a:fillRect/>
          </a:stretch>
        </p:blipFill>
        <p:spPr bwMode="auto">
          <a:xfrm>
            <a:off x="107504" y="764704"/>
            <a:ext cx="1331640" cy="1116678"/>
          </a:xfrm>
          <a:prstGeom prst="rect">
            <a:avLst/>
          </a:prstGeom>
          <a:noFill/>
        </p:spPr>
      </p:pic>
      <p:sp useBgFill="1">
        <p:nvSpPr>
          <p:cNvPr id="23555" name="Rectangle 3"/>
          <p:cNvSpPr>
            <a:spLocks noGrp="1" noChangeArrowheads="1"/>
          </p:cNvSpPr>
          <p:nvPr>
            <p:ph type="title"/>
          </p:nvPr>
        </p:nvSpPr>
        <p:spPr>
          <a:xfrm>
            <a:off x="395536" y="188640"/>
            <a:ext cx="8460432" cy="685800"/>
          </a:xfrm>
          <a:ln/>
        </p:spPr>
        <p:txBody>
          <a:bodyPr/>
          <a:lstStyle/>
          <a:p>
            <a:r>
              <a:rPr lang="en-US" i="1" dirty="0"/>
              <a:t>TREATMENT</a:t>
            </a:r>
            <a:r>
              <a:rPr lang="en-US" dirty="0"/>
              <a:t/>
            </a:r>
            <a:br>
              <a:rPr lang="en-US" dirty="0"/>
            </a:br>
            <a:endParaRPr lang="ru-RU" b="1" dirty="0">
              <a:solidFill>
                <a:srgbClr val="0000FF"/>
              </a:solidFill>
            </a:endParaRPr>
          </a:p>
        </p:txBody>
      </p:sp>
      <p:sp>
        <p:nvSpPr>
          <p:cNvPr id="7" name="Rectangle 2"/>
          <p:cNvSpPr txBox="1">
            <a:spLocks noChangeArrowheads="1"/>
          </p:cNvSpPr>
          <p:nvPr/>
        </p:nvSpPr>
        <p:spPr bwMode="auto">
          <a:xfrm>
            <a:off x="773324" y="1980220"/>
            <a:ext cx="7560840" cy="4140460"/>
          </a:xfrm>
          <a:prstGeom prst="rect">
            <a:avLst/>
          </a:prstGeom>
          <a:solidFill>
            <a:schemeClr val="bg2">
              <a:lumMod val="40000"/>
              <a:lumOff val="60000"/>
            </a:schemeClr>
          </a:solidFill>
          <a:ln w="9525">
            <a:noFill/>
            <a:miter lim="800000"/>
            <a:headEnd/>
            <a:tailEnd/>
          </a:ln>
        </p:spPr>
        <p:txBody>
          <a:bodyPr vert="horz" wrap="square" lIns="92075" tIns="46037" rIns="92075" bIns="46037" numCol="1" anchor="t" anchorCtr="0" compatLnSpc="1">
            <a:prstTxWarp prst="textNoShape">
              <a:avLst/>
            </a:prstTxWarp>
          </a:bodyPr>
          <a:lstStyle/>
          <a:p>
            <a:r>
              <a:rPr lang="en-US" i="1" dirty="0" smtClean="0"/>
              <a:t>1</a:t>
            </a:r>
            <a:r>
              <a:rPr lang="en-US" i="1" dirty="0"/>
              <a:t>. </a:t>
            </a:r>
            <a:r>
              <a:rPr lang="en-US" i="1" dirty="0" err="1"/>
              <a:t>Macroadenoma</a:t>
            </a:r>
            <a:r>
              <a:rPr lang="en-US" i="1" dirty="0"/>
              <a:t> - operation</a:t>
            </a:r>
            <a:endParaRPr lang="en-US" b="0" dirty="0"/>
          </a:p>
          <a:p>
            <a:r>
              <a:rPr lang="en-US" i="1" dirty="0"/>
              <a:t>2. Auxiliary - a proton beam.</a:t>
            </a:r>
            <a:endParaRPr lang="en-US" b="0" dirty="0"/>
          </a:p>
          <a:p>
            <a:r>
              <a:rPr lang="en-US" i="1" dirty="0"/>
              <a:t>3. Medication - dopamine agonists</a:t>
            </a:r>
            <a:endParaRPr lang="en-US" b="0" dirty="0"/>
          </a:p>
          <a:p>
            <a:r>
              <a:rPr lang="en-US" i="1" dirty="0"/>
              <a:t>(I generation - </a:t>
            </a:r>
            <a:r>
              <a:rPr lang="en-US" i="1" dirty="0" err="1"/>
              <a:t>proladel</a:t>
            </a:r>
            <a:r>
              <a:rPr lang="en-US" i="1" dirty="0"/>
              <a:t>, </a:t>
            </a:r>
            <a:r>
              <a:rPr lang="en-US" i="1" dirty="0" err="1"/>
              <a:t>bromocriptine</a:t>
            </a:r>
            <a:r>
              <a:rPr lang="en-US" i="1" dirty="0"/>
              <a:t> 2.5-10 mg,</a:t>
            </a:r>
            <a:endParaRPr lang="en-US" b="0" dirty="0"/>
          </a:p>
          <a:p>
            <a:r>
              <a:rPr lang="en-US" i="1" dirty="0"/>
              <a:t>II generation - </a:t>
            </a:r>
            <a:r>
              <a:rPr lang="en-US" i="1" dirty="0" err="1"/>
              <a:t>Quinagolide</a:t>
            </a:r>
            <a:r>
              <a:rPr lang="en-US" i="1" dirty="0"/>
              <a:t> 75-300 mcg</a:t>
            </a:r>
            <a:endParaRPr lang="en-US" b="0" dirty="0"/>
          </a:p>
          <a:p>
            <a:r>
              <a:rPr lang="en-US" i="1" dirty="0"/>
              <a:t>III generation - </a:t>
            </a:r>
            <a:r>
              <a:rPr lang="en-US" i="1" dirty="0" err="1"/>
              <a:t>Cabergoline-dostinex</a:t>
            </a:r>
            <a:r>
              <a:rPr lang="en-US" i="1" dirty="0"/>
              <a:t> 0.25-4.5 per week)</a:t>
            </a:r>
            <a:endParaRPr lang="en-US" b="0" dirty="0"/>
          </a:p>
          <a:p>
            <a:r>
              <a:rPr lang="en-US" i="1" dirty="0" err="1"/>
              <a:t>Antiserotonergic</a:t>
            </a:r>
            <a:r>
              <a:rPr lang="en-US" i="1" dirty="0"/>
              <a:t> - </a:t>
            </a:r>
            <a:r>
              <a:rPr lang="en-US" i="1" dirty="0" err="1"/>
              <a:t>methergoline</a:t>
            </a:r>
            <a:r>
              <a:rPr lang="en-US" i="1" dirty="0"/>
              <a:t>.</a:t>
            </a:r>
            <a:endParaRPr lang="en-US" b="0" dirty="0"/>
          </a:p>
        </p:txBody>
      </p:sp>
      <p:pic>
        <p:nvPicPr>
          <p:cNvPr id="8" name="Picture 2" descr="Файл:PRL structure.png">
            <a:hlinkClick r:id="rId4"/>
          </p:cNvPr>
          <p:cNvPicPr>
            <a:picLocks noChangeAspect="1" noChangeArrowheads="1"/>
          </p:cNvPicPr>
          <p:nvPr/>
        </p:nvPicPr>
        <p:blipFill>
          <a:blip r:embed="rId5" cstate="print"/>
          <a:srcRect/>
          <a:stretch>
            <a:fillRect/>
          </a:stretch>
        </p:blipFill>
        <p:spPr bwMode="auto">
          <a:xfrm>
            <a:off x="7271792" y="0"/>
            <a:ext cx="1872208" cy="1404156"/>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barn(outHorizontal)">
                                      <p:cBhvr>
                                        <p:cTn id="7" dur="500"/>
                                        <p:tgtEl>
                                          <p:spTgt spid="2355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 calcmode="lin" valueType="num">
                                      <p:cBhvr additive="base">
                                        <p:cTn id="16" dur="5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additive="base">
                                        <p:cTn id="21" dur="5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2" fill="hold" grpId="0" nodeType="after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 calcmode="lin" valueType="num">
                                      <p:cBhvr additive="base">
                                        <p:cTn id="26" dur="500" fill="hold"/>
                                        <p:tgtEl>
                                          <p:spTgt spid="7">
                                            <p:txEl>
                                              <p:pRg st="3" end="3"/>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2" fill="hold" grpId="0" nodeType="after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2" fill="hold" grpId="0" nodeType="afterEffect">
                                  <p:stCondLst>
                                    <p:cond delay="0"/>
                                  </p:stCondLst>
                                  <p:childTnLst>
                                    <p:set>
                                      <p:cBhvr>
                                        <p:cTn id="35" dur="1" fill="hold">
                                          <p:stCondLst>
                                            <p:cond delay="0"/>
                                          </p:stCondLst>
                                        </p:cTn>
                                        <p:tgtEl>
                                          <p:spTgt spid="7">
                                            <p:txEl>
                                              <p:pRg st="5" end="5"/>
                                            </p:txEl>
                                          </p:spTgt>
                                        </p:tgtEl>
                                        <p:attrNameLst>
                                          <p:attrName>style.visibility</p:attrName>
                                        </p:attrNameLst>
                                      </p:cBhvr>
                                      <p:to>
                                        <p:strVal val="visible"/>
                                      </p:to>
                                    </p:set>
                                    <p:anim calcmode="lin" valueType="num">
                                      <p:cBhvr additive="base">
                                        <p:cTn id="36" dur="500" fill="hold"/>
                                        <p:tgtEl>
                                          <p:spTgt spid="7">
                                            <p:txEl>
                                              <p:pRg st="5" end="5"/>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7">
                                            <p:txEl>
                                              <p:pRg st="5" end="5"/>
                                            </p:txEl>
                                          </p:spTgt>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2" fill="hold" grpId="0" nodeType="afterEffect">
                                  <p:stCondLst>
                                    <p:cond delay="0"/>
                                  </p:stCondLst>
                                  <p:childTnLst>
                                    <p:set>
                                      <p:cBhvr>
                                        <p:cTn id="40" dur="1" fill="hold">
                                          <p:stCondLst>
                                            <p:cond delay="0"/>
                                          </p:stCondLst>
                                        </p:cTn>
                                        <p:tgtEl>
                                          <p:spTgt spid="7">
                                            <p:txEl>
                                              <p:pRg st="6" end="6"/>
                                            </p:txEl>
                                          </p:spTgt>
                                        </p:tgtEl>
                                        <p:attrNameLst>
                                          <p:attrName>style.visibility</p:attrName>
                                        </p:attrNameLst>
                                      </p:cBhvr>
                                      <p:to>
                                        <p:strVal val="visible"/>
                                      </p:to>
                                    </p:set>
                                    <p:anim calcmode="lin" valueType="num">
                                      <p:cBhvr additive="base">
                                        <p:cTn id="41" dur="500" fill="hold"/>
                                        <p:tgtEl>
                                          <p:spTgt spid="7">
                                            <p:txEl>
                                              <p:pRg st="6" end="6"/>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nimBg="1" autoUpdateAnimBg="0"/>
      <p:bldP spid="7" grpId="0" build="p" autoUpdateAnimBg="0" advAuto="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1" name="Rectangle 3"/>
          <p:cNvSpPr>
            <a:spLocks noGrp="1" noChangeArrowheads="1"/>
          </p:cNvSpPr>
          <p:nvPr>
            <p:ph type="title"/>
          </p:nvPr>
        </p:nvSpPr>
        <p:spPr>
          <a:xfrm>
            <a:off x="179512" y="116632"/>
            <a:ext cx="6264696" cy="576064"/>
          </a:xfrm>
          <a:solidFill>
            <a:srgbClr val="FFFFFF"/>
          </a:solidFill>
          <a:ln/>
        </p:spPr>
        <p:txBody>
          <a:bodyPr/>
          <a:lstStyle/>
          <a:p>
            <a:r>
              <a:rPr lang="en-US" b="1" dirty="0"/>
              <a:t>Growth hormone</a:t>
            </a:r>
          </a:p>
        </p:txBody>
      </p:sp>
      <p:sp>
        <p:nvSpPr>
          <p:cNvPr id="6" name="Rectangle 2"/>
          <p:cNvSpPr txBox="1">
            <a:spLocks noChangeArrowheads="1"/>
          </p:cNvSpPr>
          <p:nvPr/>
        </p:nvSpPr>
        <p:spPr bwMode="auto">
          <a:xfrm>
            <a:off x="467544" y="2420888"/>
            <a:ext cx="6048672" cy="3528392"/>
          </a:xfrm>
          <a:prstGeom prst="rect">
            <a:avLst/>
          </a:prstGeom>
          <a:solidFill>
            <a:srgbClr val="FFFFFF"/>
          </a:solidFill>
          <a:ln w="9525">
            <a:noFill/>
            <a:miter lim="800000"/>
            <a:headEnd/>
            <a:tailEnd/>
          </a:ln>
        </p:spPr>
        <p:txBody>
          <a:bodyPr vert="horz" wrap="square" lIns="92075" tIns="46037" rIns="92075" bIns="46037" numCol="1" anchor="ctr" anchorCtr="0" compatLnSpc="1">
            <a:prstTxWarp prst="textNoShape">
              <a:avLst/>
            </a:prstTxWarp>
          </a:bodyPr>
          <a:lstStyle/>
          <a:p>
            <a:pPr lvl="0" eaLnBrk="1" hangingPunct="1">
              <a:defRPr/>
            </a:pPr>
            <a:r>
              <a:rPr lang="en-US" b="0" i="1" dirty="0"/>
              <a:t>The hormone of the anterior pituitary gland, peptide 191 a-k, is synthesized in the pituitary gland (It </a:t>
            </a:r>
            <a:r>
              <a:rPr lang="en-US" i="1" dirty="0"/>
              <a:t>belongs to the family of polypeptide hormones, which also includes prolactin and placental </a:t>
            </a:r>
            <a:r>
              <a:rPr lang="en-US" i="1" dirty="0" err="1"/>
              <a:t>lactogen</a:t>
            </a:r>
            <a:r>
              <a:rPr lang="en-US" b="0" i="1" dirty="0"/>
              <a:t> )</a:t>
            </a:r>
            <a:endParaRPr kumimoji="1" lang="ru-RU" sz="1600" b="0" i="1" u="none" strike="noStrike" kern="0" cap="none" spc="0" normalizeH="0" baseline="0" noProof="0" dirty="0" smtClean="0">
              <a:ln>
                <a:noFill/>
              </a:ln>
              <a:solidFill>
                <a:schemeClr val="bg1">
                  <a:lumMod val="75000"/>
                </a:schemeClr>
              </a:solidFill>
              <a:effectLst/>
              <a:uLnTx/>
              <a:uFillTx/>
              <a:latin typeface="+mj-lt"/>
              <a:ea typeface="+mj-ea"/>
              <a:cs typeface="+mj-cs"/>
            </a:endParaRPr>
          </a:p>
        </p:txBody>
      </p:sp>
      <p:sp>
        <p:nvSpPr>
          <p:cNvPr id="1028" name="AutoShape 4" descr="http://www.hgh-therapy-information.com/wp-content/uploads/2009/03/human-growth-hormone-axis.gif"/>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31" name="Picture 7"/>
          <p:cNvPicPr>
            <a:picLocks noChangeAspect="1" noChangeArrowheads="1"/>
          </p:cNvPicPr>
          <p:nvPr/>
        </p:nvPicPr>
        <p:blipFill>
          <a:blip r:embed="rId2" cstate="print"/>
          <a:srcRect/>
          <a:stretch>
            <a:fillRect/>
          </a:stretch>
        </p:blipFill>
        <p:spPr bwMode="auto">
          <a:xfrm>
            <a:off x="6481434" y="796469"/>
            <a:ext cx="2083797" cy="2632531"/>
          </a:xfrm>
          <a:prstGeom prst="rect">
            <a:avLst/>
          </a:prstGeom>
          <a:noFill/>
          <a:ln w="9525">
            <a:noFill/>
            <a:miter lim="800000"/>
            <a:headEnd/>
            <a:tailEnd/>
          </a:ln>
        </p:spPr>
      </p:pic>
      <p:pic>
        <p:nvPicPr>
          <p:cNvPr id="23554" name="Picture 2" descr="Картинка 242 из 1018">
            <a:hlinkClick r:id="rId3"/>
          </p:cNvPr>
          <p:cNvPicPr>
            <a:picLocks noChangeAspect="1" noChangeArrowheads="1"/>
          </p:cNvPicPr>
          <p:nvPr/>
        </p:nvPicPr>
        <p:blipFill>
          <a:blip r:embed="rId4" cstate="print"/>
          <a:srcRect/>
          <a:stretch>
            <a:fillRect/>
          </a:stretch>
        </p:blipFill>
        <p:spPr bwMode="auto">
          <a:xfrm>
            <a:off x="467544" y="764704"/>
            <a:ext cx="2208244" cy="1656184"/>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barn(outHorizontal)">
                                      <p:cBhvr>
                                        <p:cTn id="7" dur="500"/>
                                        <p:tgtEl>
                                          <p:spTgt spid="12291"/>
                                        </p:tgtEl>
                                      </p:cBhvr>
                                    </p:animEffect>
                                  </p:childTnLst>
                                </p:cTn>
                              </p:par>
                            </p:childTnLst>
                          </p:cTn>
                        </p:par>
                        <p:par>
                          <p:cTn id="8" fill="hold">
                            <p:stCondLst>
                              <p:cond delay="500"/>
                            </p:stCondLst>
                            <p:childTnLst>
                              <p:par>
                                <p:cTn id="9" presetID="16" presetClass="entr" presetSubtype="42"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outHorizont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autoUpdateAnimBg="0"/>
      <p:bldP spid="6"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descr="Файл:Somatotropine.GIF">
            <a:hlinkClick r:id="rId2"/>
          </p:cNvPr>
          <p:cNvPicPr>
            <a:picLocks noChangeAspect="1" noChangeArrowheads="1"/>
          </p:cNvPicPr>
          <p:nvPr/>
        </p:nvPicPr>
        <p:blipFill>
          <a:blip r:embed="rId3" cstate="print"/>
          <a:srcRect/>
          <a:stretch>
            <a:fillRect/>
          </a:stretch>
        </p:blipFill>
        <p:spPr bwMode="auto">
          <a:xfrm>
            <a:off x="1763688" y="1700808"/>
            <a:ext cx="3058168" cy="2075731"/>
          </a:xfrm>
          <a:prstGeom prst="rect">
            <a:avLst/>
          </a:prstGeom>
          <a:noFill/>
        </p:spPr>
      </p:pic>
      <p:sp>
        <p:nvSpPr>
          <p:cNvPr id="12291" name="Rectangle 3"/>
          <p:cNvSpPr>
            <a:spLocks noGrp="1" noChangeArrowheads="1"/>
          </p:cNvSpPr>
          <p:nvPr>
            <p:ph type="title"/>
          </p:nvPr>
        </p:nvSpPr>
        <p:spPr>
          <a:xfrm>
            <a:off x="179512" y="116632"/>
            <a:ext cx="6264696" cy="576064"/>
          </a:xfrm>
          <a:solidFill>
            <a:srgbClr val="FFFFFF"/>
          </a:solidFill>
          <a:ln/>
        </p:spPr>
        <p:txBody>
          <a:bodyPr/>
          <a:lstStyle/>
          <a:p>
            <a:r>
              <a:rPr lang="en-US" b="1" dirty="0"/>
              <a:t>Growth hormone</a:t>
            </a:r>
          </a:p>
        </p:txBody>
      </p:sp>
      <p:sp>
        <p:nvSpPr>
          <p:cNvPr id="12290" name="Rectangle 2"/>
          <p:cNvSpPr>
            <a:spLocks noGrp="1" noChangeArrowheads="1"/>
          </p:cNvSpPr>
          <p:nvPr>
            <p:ph type="body" idx="1"/>
          </p:nvPr>
        </p:nvSpPr>
        <p:spPr>
          <a:xfrm>
            <a:off x="575048" y="3717032"/>
            <a:ext cx="8568952" cy="1800200"/>
          </a:xfrm>
          <a:noFill/>
          <a:ln/>
        </p:spPr>
        <p:txBody>
          <a:bodyPr/>
          <a:lstStyle/>
          <a:p>
            <a:r>
              <a:rPr lang="en-US" b="1" dirty="0"/>
              <a:t>Regulators </a:t>
            </a:r>
            <a:r>
              <a:rPr lang="en-US" b="1" i="1" dirty="0"/>
              <a:t>+ Somatoliberin</a:t>
            </a:r>
            <a:endParaRPr lang="en-US" b="1" dirty="0"/>
          </a:p>
          <a:p>
            <a:r>
              <a:rPr lang="en-US" b="1" i="1" dirty="0"/>
              <a:t>- </a:t>
            </a:r>
            <a:r>
              <a:rPr lang="en-US" b="1" i="1" dirty="0" err="1"/>
              <a:t>Somatostanin</a:t>
            </a:r>
            <a:endParaRPr lang="en-US" b="1" dirty="0"/>
          </a:p>
          <a:p>
            <a:r>
              <a:rPr lang="en-US" b="1" dirty="0"/>
              <a:t>Acts through Somatomedins</a:t>
            </a:r>
          </a:p>
          <a:p>
            <a:r>
              <a:rPr lang="en-US" b="1" dirty="0"/>
              <a:t>(IGF1 is the main effector of STH and IGF2 plays a role in embryonic development)</a:t>
            </a:r>
          </a:p>
        </p:txBody>
      </p:sp>
      <p:sp>
        <p:nvSpPr>
          <p:cNvPr id="1028" name="AutoShape 4" descr="http://www.hgh-therapy-information.com/wp-content/uploads/2009/03/human-growth-hormone-axis.gif"/>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31" name="Picture 7"/>
          <p:cNvPicPr>
            <a:picLocks noChangeAspect="1" noChangeArrowheads="1"/>
          </p:cNvPicPr>
          <p:nvPr/>
        </p:nvPicPr>
        <p:blipFill>
          <a:blip r:embed="rId4" cstate="print"/>
          <a:srcRect/>
          <a:stretch>
            <a:fillRect/>
          </a:stretch>
        </p:blipFill>
        <p:spPr bwMode="auto">
          <a:xfrm>
            <a:off x="5796136" y="1412776"/>
            <a:ext cx="2625080" cy="3316351"/>
          </a:xfrm>
          <a:prstGeom prst="rect">
            <a:avLst/>
          </a:prstGeom>
          <a:noFill/>
          <a:ln w="9525">
            <a:noFill/>
            <a:miter lim="800000"/>
            <a:headEnd/>
            <a:tailEnd/>
          </a:ln>
        </p:spPr>
      </p:pic>
      <p:pic>
        <p:nvPicPr>
          <p:cNvPr id="23554" name="Picture 2" descr="Картинка 242 из 1018">
            <a:hlinkClick r:id="rId5"/>
          </p:cNvPr>
          <p:cNvPicPr>
            <a:picLocks noChangeAspect="1" noChangeArrowheads="1"/>
          </p:cNvPicPr>
          <p:nvPr/>
        </p:nvPicPr>
        <p:blipFill>
          <a:blip r:embed="rId6" cstate="print"/>
          <a:srcRect/>
          <a:stretch>
            <a:fillRect/>
          </a:stretch>
        </p:blipFill>
        <p:spPr bwMode="auto">
          <a:xfrm>
            <a:off x="467544" y="764704"/>
            <a:ext cx="2208244" cy="1656184"/>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barn(outHorizontal)">
                                      <p:cBhvr>
                                        <p:cTn id="7" dur="500"/>
                                        <p:tgtEl>
                                          <p:spTgt spid="12291"/>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2290">
                                            <p:txEl>
                                              <p:pRg st="0" end="0"/>
                                            </p:txEl>
                                          </p:spTgt>
                                        </p:tgtEl>
                                        <p:attrNameLst>
                                          <p:attrName>style.visibility</p:attrName>
                                        </p:attrNameLst>
                                      </p:cBhvr>
                                      <p:to>
                                        <p:strVal val="visible"/>
                                      </p:to>
                                    </p:set>
                                    <p:anim calcmode="lin" valueType="num">
                                      <p:cBhvr additive="base">
                                        <p:cTn id="11" dur="500" fill="hold"/>
                                        <p:tgtEl>
                                          <p:spTgt spid="12290">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2290">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12290">
                                            <p:txEl>
                                              <p:pRg st="1" end="1"/>
                                            </p:txEl>
                                          </p:spTgt>
                                        </p:tgtEl>
                                        <p:attrNameLst>
                                          <p:attrName>style.visibility</p:attrName>
                                        </p:attrNameLst>
                                      </p:cBhvr>
                                      <p:to>
                                        <p:strVal val="visible"/>
                                      </p:to>
                                    </p:set>
                                    <p:anim calcmode="lin" valueType="num">
                                      <p:cBhvr additive="base">
                                        <p:cTn id="16" dur="500" fill="hold"/>
                                        <p:tgtEl>
                                          <p:spTgt spid="12290">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12290">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12290">
                                            <p:txEl>
                                              <p:pRg st="2" end="2"/>
                                            </p:txEl>
                                          </p:spTgt>
                                        </p:tgtEl>
                                        <p:attrNameLst>
                                          <p:attrName>style.visibility</p:attrName>
                                        </p:attrNameLst>
                                      </p:cBhvr>
                                      <p:to>
                                        <p:strVal val="visible"/>
                                      </p:to>
                                    </p:set>
                                    <p:anim calcmode="lin" valueType="num">
                                      <p:cBhvr additive="base">
                                        <p:cTn id="21" dur="500" fill="hold"/>
                                        <p:tgtEl>
                                          <p:spTgt spid="12290">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2290">
                                            <p:txEl>
                                              <p:pRg st="2" end="2"/>
                                            </p:txEl>
                                          </p:spTgt>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2" fill="hold" grpId="0" nodeType="afterEffect">
                                  <p:stCondLst>
                                    <p:cond delay="0"/>
                                  </p:stCondLst>
                                  <p:childTnLst>
                                    <p:set>
                                      <p:cBhvr>
                                        <p:cTn id="25" dur="1" fill="hold">
                                          <p:stCondLst>
                                            <p:cond delay="0"/>
                                          </p:stCondLst>
                                        </p:cTn>
                                        <p:tgtEl>
                                          <p:spTgt spid="12290">
                                            <p:txEl>
                                              <p:pRg st="3" end="3"/>
                                            </p:txEl>
                                          </p:spTgt>
                                        </p:tgtEl>
                                        <p:attrNameLst>
                                          <p:attrName>style.visibility</p:attrName>
                                        </p:attrNameLst>
                                      </p:cBhvr>
                                      <p:to>
                                        <p:strVal val="visible"/>
                                      </p:to>
                                    </p:set>
                                    <p:anim calcmode="lin" valueType="num">
                                      <p:cBhvr additive="base">
                                        <p:cTn id="26" dur="500" fill="hold"/>
                                        <p:tgtEl>
                                          <p:spTgt spid="12290">
                                            <p:txEl>
                                              <p:pRg st="3" end="3"/>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2290">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autoUpdateAnimBg="0"/>
      <p:bldP spid="12290" grpId="0" build="p" autoUpdateAnimBg="0" advAuto="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descr="Файл:Somatotropine.GIF">
            <a:hlinkClick r:id="rId2"/>
          </p:cNvPr>
          <p:cNvPicPr>
            <a:picLocks noChangeAspect="1" noChangeArrowheads="1"/>
          </p:cNvPicPr>
          <p:nvPr/>
        </p:nvPicPr>
        <p:blipFill>
          <a:blip r:embed="rId3" cstate="print"/>
          <a:srcRect/>
          <a:stretch>
            <a:fillRect/>
          </a:stretch>
        </p:blipFill>
        <p:spPr bwMode="auto">
          <a:xfrm>
            <a:off x="0" y="692696"/>
            <a:ext cx="1440160" cy="977508"/>
          </a:xfrm>
          <a:prstGeom prst="rect">
            <a:avLst/>
          </a:prstGeom>
          <a:noFill/>
        </p:spPr>
      </p:pic>
      <p:sp>
        <p:nvSpPr>
          <p:cNvPr id="12291" name="Rectangle 3"/>
          <p:cNvSpPr>
            <a:spLocks noGrp="1" noChangeArrowheads="1"/>
          </p:cNvSpPr>
          <p:nvPr>
            <p:ph type="title"/>
          </p:nvPr>
        </p:nvSpPr>
        <p:spPr>
          <a:xfrm>
            <a:off x="179512" y="116632"/>
            <a:ext cx="6264696" cy="576064"/>
          </a:xfrm>
          <a:solidFill>
            <a:srgbClr val="FFFFFF"/>
          </a:solidFill>
          <a:ln/>
        </p:spPr>
        <p:txBody>
          <a:bodyPr/>
          <a:lstStyle/>
          <a:p>
            <a:r>
              <a:rPr lang="en-US" b="1" dirty="0"/>
              <a:t>Growth hormone</a:t>
            </a:r>
          </a:p>
        </p:txBody>
      </p:sp>
      <p:sp>
        <p:nvSpPr>
          <p:cNvPr id="12290" name="Rectangle 2"/>
          <p:cNvSpPr>
            <a:spLocks noGrp="1" noChangeArrowheads="1"/>
          </p:cNvSpPr>
          <p:nvPr>
            <p:ph type="body" idx="1"/>
          </p:nvPr>
        </p:nvSpPr>
        <p:spPr>
          <a:xfrm>
            <a:off x="395536" y="1628800"/>
            <a:ext cx="6300192" cy="1800200"/>
          </a:xfrm>
          <a:noFill/>
          <a:ln/>
        </p:spPr>
        <p:txBody>
          <a:bodyPr/>
          <a:lstStyle/>
          <a:p>
            <a:pPr>
              <a:buNone/>
            </a:pPr>
            <a:endParaRPr lang="ru-RU" sz="2000" b="1" i="1" dirty="0" smtClean="0">
              <a:solidFill>
                <a:schemeClr val="tx1">
                  <a:lumMod val="95000"/>
                  <a:lumOff val="5000"/>
                </a:schemeClr>
              </a:solidFill>
            </a:endParaRPr>
          </a:p>
          <a:p>
            <a:r>
              <a:rPr lang="en-US" b="1" dirty="0"/>
              <a:t>Acts through Somatomedins</a:t>
            </a:r>
          </a:p>
          <a:p>
            <a:r>
              <a:rPr lang="en-US" b="1" dirty="0"/>
              <a:t>(IGF1 is the main effector of STH and IGF2 plays a role in embryonic development)</a:t>
            </a:r>
          </a:p>
          <a:p>
            <a:r>
              <a:rPr lang="en-US" b="1" i="1" dirty="0"/>
              <a:t>Effects Tissue growth</a:t>
            </a:r>
            <a:endParaRPr lang="en-US" dirty="0"/>
          </a:p>
        </p:txBody>
      </p:sp>
      <p:sp>
        <p:nvSpPr>
          <p:cNvPr id="1028" name="AutoShape 4" descr="http://www.hgh-therapy-information.com/wp-content/uploads/2009/03/human-growth-hormone-axis.gif"/>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8" name="Picture 2" descr="Картинка 2 из 8941">
            <a:hlinkClick r:id="rId4"/>
          </p:cNvPr>
          <p:cNvPicPr>
            <a:picLocks noChangeAspect="1" noChangeArrowheads="1"/>
          </p:cNvPicPr>
          <p:nvPr/>
        </p:nvPicPr>
        <p:blipFill>
          <a:blip r:embed="rId5" cstate="print"/>
          <a:srcRect/>
          <a:stretch>
            <a:fillRect/>
          </a:stretch>
        </p:blipFill>
        <p:spPr bwMode="auto">
          <a:xfrm>
            <a:off x="6259984" y="980728"/>
            <a:ext cx="2539182" cy="4680520"/>
          </a:xfrm>
          <a:prstGeom prst="rect">
            <a:avLst/>
          </a:prstGeom>
          <a:noFill/>
        </p:spPr>
      </p:pic>
      <p:pic>
        <p:nvPicPr>
          <p:cNvPr id="10" name="Picture 2" descr="Картинка 10 из 100706">
            <a:hlinkClick r:id="rId6"/>
          </p:cNvPr>
          <p:cNvPicPr>
            <a:picLocks noChangeAspect="1" noChangeArrowheads="1"/>
          </p:cNvPicPr>
          <p:nvPr/>
        </p:nvPicPr>
        <p:blipFill>
          <a:blip r:embed="rId7" cstate="print"/>
          <a:srcRect/>
          <a:stretch>
            <a:fillRect/>
          </a:stretch>
        </p:blipFill>
        <p:spPr bwMode="auto">
          <a:xfrm>
            <a:off x="8028384" y="188640"/>
            <a:ext cx="823571" cy="823571"/>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barn(outHorizontal)">
                                      <p:cBhvr>
                                        <p:cTn id="7" dur="5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5" name="Rectangle 3"/>
          <p:cNvSpPr>
            <a:spLocks noGrp="1" noChangeArrowheads="1"/>
          </p:cNvSpPr>
          <p:nvPr>
            <p:ph type="title"/>
          </p:nvPr>
        </p:nvSpPr>
        <p:spPr>
          <a:xfrm>
            <a:off x="1835696" y="692696"/>
            <a:ext cx="5184576" cy="685800"/>
          </a:xfrm>
          <a:noFill/>
          <a:ln/>
        </p:spPr>
        <p:txBody>
          <a:bodyPr/>
          <a:lstStyle/>
          <a:p>
            <a:r>
              <a:rPr lang="en-US" b="1" dirty="0"/>
              <a:t>Excess STH</a:t>
            </a:r>
          </a:p>
        </p:txBody>
      </p:sp>
      <p:sp>
        <p:nvSpPr>
          <p:cNvPr id="23554" name="Rectangle 2"/>
          <p:cNvSpPr>
            <a:spLocks noGrp="1" noChangeArrowheads="1"/>
          </p:cNvSpPr>
          <p:nvPr>
            <p:ph type="body" idx="1"/>
          </p:nvPr>
        </p:nvSpPr>
        <p:spPr>
          <a:xfrm>
            <a:off x="1187624" y="1340769"/>
            <a:ext cx="6552728" cy="936104"/>
          </a:xfrm>
          <a:noFill/>
          <a:ln/>
        </p:spPr>
        <p:txBody>
          <a:bodyPr/>
          <a:lstStyle/>
          <a:p>
            <a:r>
              <a:rPr lang="en-US" b="1" dirty="0"/>
              <a:t>Usually associated with a pituitary </a:t>
            </a:r>
            <a:r>
              <a:rPr lang="en-US" b="1" dirty="0" smtClean="0"/>
              <a:t>tumor, height </a:t>
            </a:r>
            <a:r>
              <a:rPr lang="en-US" b="1" dirty="0"/>
              <a:t>(age) depending on the closure of zones</a:t>
            </a:r>
          </a:p>
        </p:txBody>
      </p:sp>
      <p:sp>
        <p:nvSpPr>
          <p:cNvPr id="7" name="Rectangle 2"/>
          <p:cNvSpPr txBox="1">
            <a:spLocks noChangeArrowheads="1"/>
          </p:cNvSpPr>
          <p:nvPr/>
        </p:nvSpPr>
        <p:spPr bwMode="auto">
          <a:xfrm>
            <a:off x="611560" y="4293096"/>
            <a:ext cx="7560840" cy="936104"/>
          </a:xfrm>
          <a:prstGeom prst="rect">
            <a:avLst/>
          </a:prstGeom>
          <a:solidFill>
            <a:schemeClr val="bg2">
              <a:lumMod val="40000"/>
              <a:lumOff val="60000"/>
            </a:schemeClr>
          </a:solidFill>
          <a:ln w="9525">
            <a:noFill/>
            <a:miter lim="800000"/>
            <a:headEnd/>
            <a:tailEnd/>
          </a:ln>
        </p:spPr>
        <p:txBody>
          <a:bodyPr vert="horz" wrap="square" lIns="92075" tIns="46037" rIns="92075" bIns="46037" numCol="1" anchor="t" anchorCtr="0" compatLnSpc="1">
            <a:prstTxWarp prst="textNoShape">
              <a:avLst/>
            </a:prstTxWarp>
          </a:bodyPr>
          <a:lstStyle/>
          <a:p>
            <a:pPr marL="342900" lvl="0" indent="-342900" eaLnBrk="1" hangingPunct="1">
              <a:spcBef>
                <a:spcPct val="20000"/>
              </a:spcBef>
              <a:buClr>
                <a:srgbClr val="5C2305"/>
              </a:buClr>
              <a:defRPr/>
            </a:pPr>
            <a:r>
              <a:rPr lang="en-US" dirty="0"/>
              <a:t>Giants</a:t>
            </a:r>
            <a:r>
              <a:rPr lang="en-US" b="0" dirty="0"/>
              <a:t> - </a:t>
            </a:r>
            <a:r>
              <a:rPr lang="en-US" i="1" dirty="0"/>
              <a:t>men height&gt; 200 (205) </a:t>
            </a:r>
            <a:r>
              <a:rPr lang="en-US" i="1" dirty="0" smtClean="0"/>
              <a:t>cm</a:t>
            </a:r>
          </a:p>
          <a:p>
            <a:pPr marL="342900" lvl="0" indent="-342900" eaLnBrk="1" hangingPunct="1">
              <a:spcBef>
                <a:spcPct val="20000"/>
              </a:spcBef>
              <a:buClr>
                <a:srgbClr val="5C2305"/>
              </a:buClr>
              <a:defRPr/>
            </a:pPr>
            <a:r>
              <a:rPr lang="en-US" i="1" dirty="0"/>
              <a:t>women height&gt; 190 cm</a:t>
            </a:r>
            <a:endParaRPr kumimoji="1" lang="ru-RU" sz="2000" i="1" u="none" strike="noStrike" kern="0" cap="none" spc="0" normalizeH="0" baseline="0" noProof="0" dirty="0">
              <a:ln>
                <a:noFill/>
              </a:ln>
              <a:effectLst/>
              <a:uLnTx/>
              <a:uFillTx/>
              <a:latin typeface="+mn-lt"/>
              <a:cs typeface="Vrinda" pitchFamily="34" charset="0"/>
            </a:endParaRPr>
          </a:p>
        </p:txBody>
      </p:sp>
      <p:sp>
        <p:nvSpPr>
          <p:cNvPr id="9" name="TextBox 8"/>
          <p:cNvSpPr txBox="1"/>
          <p:nvPr/>
        </p:nvSpPr>
        <p:spPr>
          <a:xfrm>
            <a:off x="899592" y="3314762"/>
            <a:ext cx="2376264" cy="461665"/>
          </a:xfrm>
          <a:prstGeom prst="rect">
            <a:avLst/>
          </a:prstGeom>
          <a:solidFill>
            <a:srgbClr val="FFFFFF"/>
          </a:solidFill>
        </p:spPr>
        <p:txBody>
          <a:bodyPr wrap="square" rtlCol="0">
            <a:spAutoFit/>
          </a:bodyPr>
          <a:lstStyle/>
          <a:p>
            <a:r>
              <a:rPr lang="en-US" dirty="0"/>
              <a:t>Gigantism</a:t>
            </a:r>
            <a:endParaRPr lang="ru-RU" sz="2800" dirty="0">
              <a:solidFill>
                <a:srgbClr val="0000FF"/>
              </a:solidFill>
            </a:endParaRPr>
          </a:p>
        </p:txBody>
      </p:sp>
      <p:sp>
        <p:nvSpPr>
          <p:cNvPr id="10" name="TextBox 9"/>
          <p:cNvSpPr txBox="1"/>
          <p:nvPr/>
        </p:nvSpPr>
        <p:spPr>
          <a:xfrm>
            <a:off x="3586746" y="3296948"/>
            <a:ext cx="3096344" cy="461665"/>
          </a:xfrm>
          <a:prstGeom prst="rect">
            <a:avLst/>
          </a:prstGeom>
          <a:solidFill>
            <a:srgbClr val="FFFFFF"/>
          </a:solidFill>
        </p:spPr>
        <p:txBody>
          <a:bodyPr wrap="square" rtlCol="0">
            <a:spAutoFit/>
          </a:bodyPr>
          <a:lstStyle/>
          <a:p>
            <a:pPr algn="ctr"/>
            <a:r>
              <a:rPr lang="en-US" dirty="0"/>
              <a:t>Acromegaly</a:t>
            </a:r>
            <a:endParaRPr lang="ru-RU" sz="2800" dirty="0">
              <a:solidFill>
                <a:srgbClr val="0000FF"/>
              </a:solidFill>
            </a:endParaRPr>
          </a:p>
        </p:txBody>
      </p:sp>
      <p:sp>
        <p:nvSpPr>
          <p:cNvPr id="11" name="Стрелка вниз 10"/>
          <p:cNvSpPr/>
          <p:nvPr/>
        </p:nvSpPr>
        <p:spPr bwMode="auto">
          <a:xfrm rot="1887212">
            <a:off x="2801231" y="2379110"/>
            <a:ext cx="432048" cy="953342"/>
          </a:xfrm>
          <a:prstGeom prst="downArrow">
            <a:avLst/>
          </a:prstGeom>
          <a:solidFill>
            <a:srgbClr val="CC99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ru-RU" sz="2400" b="1" i="0" u="none" strike="noStrike" cap="none" normalizeH="0" baseline="0" smtClean="0">
              <a:ln>
                <a:noFill/>
              </a:ln>
              <a:solidFill>
                <a:schemeClr val="tx1"/>
              </a:solidFill>
              <a:effectLst/>
              <a:latin typeface="Times New Roman" pitchFamily="18" charset="0"/>
            </a:endParaRPr>
          </a:p>
        </p:txBody>
      </p:sp>
      <p:sp>
        <p:nvSpPr>
          <p:cNvPr id="12" name="Стрелка вниз 11"/>
          <p:cNvSpPr/>
          <p:nvPr/>
        </p:nvSpPr>
        <p:spPr bwMode="auto">
          <a:xfrm rot="19344196">
            <a:off x="5255722" y="2359374"/>
            <a:ext cx="432048" cy="915115"/>
          </a:xfrm>
          <a:prstGeom prst="downArrow">
            <a:avLst/>
          </a:prstGeom>
          <a:solidFill>
            <a:srgbClr val="CC99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ru-RU" sz="2400" b="1" i="0" u="none" strike="noStrike" cap="none" normalizeH="0" baseline="0" smtClean="0">
              <a:ln>
                <a:noFill/>
              </a:ln>
              <a:solidFill>
                <a:schemeClr val="tx1"/>
              </a:solidFill>
              <a:effectLst/>
              <a:latin typeface="Times New Roman" pitchFamily="18" charset="0"/>
            </a:endParaRPr>
          </a:p>
        </p:txBody>
      </p:sp>
      <p:pic>
        <p:nvPicPr>
          <p:cNvPr id="15" name="Picture 2" descr="Картинка 10 из 100706">
            <a:hlinkClick r:id="rId2"/>
          </p:cNvPr>
          <p:cNvPicPr>
            <a:picLocks noChangeAspect="1" noChangeArrowheads="1"/>
          </p:cNvPicPr>
          <p:nvPr/>
        </p:nvPicPr>
        <p:blipFill>
          <a:blip r:embed="rId3" cstate="print"/>
          <a:srcRect/>
          <a:stretch>
            <a:fillRect/>
          </a:stretch>
        </p:blipFill>
        <p:spPr bwMode="auto">
          <a:xfrm>
            <a:off x="323528" y="1412776"/>
            <a:ext cx="823571" cy="823571"/>
          </a:xfrm>
          <a:prstGeom prst="rect">
            <a:avLst/>
          </a:prstGeom>
          <a:noFill/>
        </p:spPr>
      </p:pic>
      <p:pic>
        <p:nvPicPr>
          <p:cNvPr id="16" name="Picture 2" descr="Файл:Somatotropine.GIF">
            <a:hlinkClick r:id="rId4"/>
          </p:cNvPr>
          <p:cNvPicPr>
            <a:picLocks noChangeAspect="1" noChangeArrowheads="1"/>
          </p:cNvPicPr>
          <p:nvPr/>
        </p:nvPicPr>
        <p:blipFill>
          <a:blip r:embed="rId5" cstate="print"/>
          <a:srcRect/>
          <a:stretch>
            <a:fillRect/>
          </a:stretch>
        </p:blipFill>
        <p:spPr bwMode="auto">
          <a:xfrm>
            <a:off x="7092280" y="836712"/>
            <a:ext cx="1440160" cy="977508"/>
          </a:xfrm>
          <a:prstGeom prst="rect">
            <a:avLst/>
          </a:prstGeom>
          <a:noFill/>
        </p:spPr>
      </p:pic>
      <p:pic>
        <p:nvPicPr>
          <p:cNvPr id="21506" name="Picture 2" descr="Картинка 29 из 161812">
            <a:hlinkClick r:id="rId6"/>
          </p:cNvPr>
          <p:cNvPicPr>
            <a:picLocks noChangeAspect="1" noChangeArrowheads="1"/>
          </p:cNvPicPr>
          <p:nvPr/>
        </p:nvPicPr>
        <p:blipFill>
          <a:blip r:embed="rId7" cstate="print"/>
          <a:srcRect/>
          <a:stretch>
            <a:fillRect/>
          </a:stretch>
        </p:blipFill>
        <p:spPr bwMode="auto">
          <a:xfrm>
            <a:off x="6948264" y="3717032"/>
            <a:ext cx="1656184" cy="2490502"/>
          </a:xfrm>
          <a:prstGeom prst="rect">
            <a:avLst/>
          </a:prstGeom>
          <a:noFill/>
        </p:spPr>
      </p:pic>
      <p:pic>
        <p:nvPicPr>
          <p:cNvPr id="21508" name="Picture 4" descr="Картинка 6 из 33414">
            <a:hlinkClick r:id="rId8"/>
          </p:cNvPr>
          <p:cNvPicPr>
            <a:picLocks noChangeAspect="1" noChangeArrowheads="1"/>
          </p:cNvPicPr>
          <p:nvPr/>
        </p:nvPicPr>
        <p:blipFill>
          <a:blip r:embed="rId9" cstate="print"/>
          <a:srcRect/>
          <a:stretch>
            <a:fillRect/>
          </a:stretch>
        </p:blipFill>
        <p:spPr bwMode="auto">
          <a:xfrm>
            <a:off x="6269088" y="2036648"/>
            <a:ext cx="2448272" cy="1836205"/>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barn(outHorizontal)">
                                      <p:cBhvr>
                                        <p:cTn id="7" dur="500"/>
                                        <p:tgtEl>
                                          <p:spTgt spid="2355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23554">
                                            <p:txEl>
                                              <p:pRg st="0" end="0"/>
                                            </p:txEl>
                                          </p:spTgt>
                                        </p:tgtEl>
                                        <p:attrNameLst>
                                          <p:attrName>style.visibility</p:attrName>
                                        </p:attrNameLst>
                                      </p:cBhvr>
                                      <p:to>
                                        <p:strVal val="visible"/>
                                      </p:to>
                                    </p:set>
                                    <p:anim calcmode="lin" valueType="num">
                                      <p:cBhvr additive="base">
                                        <p:cTn id="11" dur="500" fill="hold"/>
                                        <p:tgtEl>
                                          <p:spTgt spid="23554">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3554">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 calcmode="lin" valueType="num">
                                      <p:cBhvr additive="base">
                                        <p:cTn id="21" dur="5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utoUpdateAnimBg="0"/>
      <p:bldP spid="23554" grpId="0" build="p" autoUpdateAnimBg="0" advAuto="0"/>
      <p:bldP spid="7" grpId="0" build="p" autoUpdateAnimBg="0"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1259632" y="1484784"/>
            <a:ext cx="7498080" cy="4800600"/>
          </a:xfrm>
        </p:spPr>
        <p:txBody>
          <a:bodyPr/>
          <a:lstStyle/>
          <a:p>
            <a:r>
              <a:rPr lang="en-US" b="1" dirty="0"/>
              <a:t>P</a:t>
            </a:r>
            <a:r>
              <a:rPr lang="en-US" b="1" dirty="0" smtClean="0"/>
              <a:t>lan</a:t>
            </a:r>
            <a:endParaRPr lang="en-US" b="1" dirty="0"/>
          </a:p>
          <a:p>
            <a:r>
              <a:rPr lang="en-US" b="1" dirty="0"/>
              <a:t>Hypopituitarism</a:t>
            </a:r>
            <a:endParaRPr lang="en-US" dirty="0"/>
          </a:p>
          <a:p>
            <a:r>
              <a:rPr lang="en-US" b="1" dirty="0" err="1"/>
              <a:t>Prolactinoma</a:t>
            </a:r>
            <a:endParaRPr lang="en-US" dirty="0"/>
          </a:p>
          <a:p>
            <a:endParaRPr lang="ru-RU" sz="1800" dirty="0">
              <a:cs typeface="Times New Roman" pitchFamily="18" charset="0"/>
            </a:endParaRPr>
          </a:p>
          <a:p>
            <a:endParaRPr lang="ru-RU" dirty="0"/>
          </a:p>
        </p:txBody>
      </p:sp>
      <p:pic>
        <p:nvPicPr>
          <p:cNvPr id="5" name="Picture 2" descr="http://i51.fastpic.ru/big/2013/0228/44/e6da3218f76ef76da31ed4200e7a6944.jpg"/>
          <p:cNvPicPr>
            <a:picLocks noChangeAspect="1" noChangeArrowheads="1"/>
          </p:cNvPicPr>
          <p:nvPr/>
        </p:nvPicPr>
        <p:blipFill>
          <a:blip r:embed="rId2" cstate="print"/>
          <a:srcRect/>
          <a:stretch>
            <a:fillRect/>
          </a:stretch>
        </p:blipFill>
        <p:spPr bwMode="auto">
          <a:xfrm>
            <a:off x="7559824" y="332656"/>
            <a:ext cx="1584176" cy="1183119"/>
          </a:xfrm>
          <a:prstGeom prst="rect">
            <a:avLst/>
          </a:prstGeom>
          <a:noFill/>
        </p:spPr>
      </p:pic>
      <p:pic>
        <p:nvPicPr>
          <p:cNvPr id="8" name="Picture 3" descr="http://www.i1.studmed.ru/2/240.files/image003.jpg">
            <a:hlinkClick r:id="rId3"/>
          </p:cNvPr>
          <p:cNvPicPr>
            <a:picLocks noChangeAspect="1" noChangeArrowheads="1"/>
          </p:cNvPicPr>
          <p:nvPr/>
        </p:nvPicPr>
        <p:blipFill>
          <a:blip r:embed="rId4" cstate="print"/>
          <a:srcRect/>
          <a:stretch>
            <a:fillRect/>
          </a:stretch>
        </p:blipFill>
        <p:spPr bwMode="auto">
          <a:xfrm>
            <a:off x="5940152" y="4077072"/>
            <a:ext cx="2780943" cy="2564904"/>
          </a:xfrm>
          <a:prstGeom prst="rect">
            <a:avLst/>
          </a:prstGeom>
          <a:noFill/>
        </p:spPr>
      </p:pic>
      <p:pic>
        <p:nvPicPr>
          <p:cNvPr id="9" name="Picture 3" descr="http://www.likar.info/pictures/wiki/682.jpg">
            <a:hlinkClick r:id="rId3"/>
          </p:cNvPr>
          <p:cNvPicPr>
            <a:picLocks noChangeAspect="1" noChangeArrowheads="1"/>
          </p:cNvPicPr>
          <p:nvPr/>
        </p:nvPicPr>
        <p:blipFill>
          <a:blip r:embed="rId5" cstate="print"/>
          <a:srcRect/>
          <a:stretch>
            <a:fillRect/>
          </a:stretch>
        </p:blipFill>
        <p:spPr bwMode="auto">
          <a:xfrm>
            <a:off x="827584" y="4797152"/>
            <a:ext cx="2952328" cy="1566954"/>
          </a:xfrm>
          <a:prstGeom prst="rect">
            <a:avLst/>
          </a:prstGeom>
          <a:noFill/>
        </p:spPr>
      </p:pic>
    </p:spTree>
    <p:extLst>
      <p:ext uri="{BB962C8B-B14F-4D97-AF65-F5344CB8AC3E}">
        <p14:creationId xmlns:p14="http://schemas.microsoft.com/office/powerpoint/2010/main" val="1521989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descr="Файл:Somatotropine.GIF">
            <a:hlinkClick r:id="rId2"/>
          </p:cNvPr>
          <p:cNvPicPr>
            <a:picLocks noChangeAspect="1" noChangeArrowheads="1"/>
          </p:cNvPicPr>
          <p:nvPr/>
        </p:nvPicPr>
        <p:blipFill>
          <a:blip r:embed="rId3" cstate="print"/>
          <a:srcRect/>
          <a:stretch>
            <a:fillRect/>
          </a:stretch>
        </p:blipFill>
        <p:spPr bwMode="auto">
          <a:xfrm>
            <a:off x="7452320" y="116632"/>
            <a:ext cx="1440160" cy="977508"/>
          </a:xfrm>
          <a:prstGeom prst="rect">
            <a:avLst/>
          </a:prstGeom>
          <a:noFill/>
        </p:spPr>
      </p:pic>
      <p:sp>
        <p:nvSpPr>
          <p:cNvPr id="12291" name="Rectangle 3"/>
          <p:cNvSpPr>
            <a:spLocks noGrp="1" noChangeArrowheads="1"/>
          </p:cNvSpPr>
          <p:nvPr>
            <p:ph type="title"/>
          </p:nvPr>
        </p:nvSpPr>
        <p:spPr>
          <a:xfrm>
            <a:off x="179512" y="116632"/>
            <a:ext cx="6264696" cy="576064"/>
          </a:xfrm>
          <a:solidFill>
            <a:srgbClr val="FFFFFF"/>
          </a:solidFill>
          <a:ln/>
        </p:spPr>
        <p:txBody>
          <a:bodyPr/>
          <a:lstStyle/>
          <a:p>
            <a:r>
              <a:rPr lang="en-US" b="1" dirty="0"/>
              <a:t>Acromegaly</a:t>
            </a:r>
          </a:p>
        </p:txBody>
      </p:sp>
      <p:sp>
        <p:nvSpPr>
          <p:cNvPr id="12290" name="Rectangle 2"/>
          <p:cNvSpPr>
            <a:spLocks noGrp="1" noChangeArrowheads="1"/>
          </p:cNvSpPr>
          <p:nvPr>
            <p:ph type="body" idx="1"/>
          </p:nvPr>
        </p:nvSpPr>
        <p:spPr>
          <a:xfrm>
            <a:off x="395536" y="1124744"/>
            <a:ext cx="8568952" cy="1800200"/>
          </a:xfrm>
          <a:noFill/>
          <a:ln/>
        </p:spPr>
        <p:txBody>
          <a:bodyPr/>
          <a:lstStyle/>
          <a:p>
            <a:r>
              <a:rPr lang="en-US" b="1" dirty="0"/>
              <a:t>Coarsening of facial features </a:t>
            </a:r>
            <a:r>
              <a:rPr lang="en-US" b="1" i="1" dirty="0" err="1"/>
              <a:t>superciliary</a:t>
            </a:r>
            <a:r>
              <a:rPr lang="en-US" b="1" i="1" dirty="0"/>
              <a:t> arches, nose, ears, cheekbones, jaw, interdental spaces</a:t>
            </a:r>
            <a:endParaRPr lang="en-US" b="1" dirty="0"/>
          </a:p>
        </p:txBody>
      </p:sp>
      <p:sp>
        <p:nvSpPr>
          <p:cNvPr id="6" name="Rectangle 2"/>
          <p:cNvSpPr txBox="1">
            <a:spLocks noChangeArrowheads="1"/>
          </p:cNvSpPr>
          <p:nvPr/>
        </p:nvSpPr>
        <p:spPr bwMode="auto">
          <a:xfrm>
            <a:off x="1187624" y="668348"/>
            <a:ext cx="1656184" cy="576064"/>
          </a:xfrm>
          <a:prstGeom prst="rect">
            <a:avLst/>
          </a:prstGeom>
          <a:solidFill>
            <a:srgbClr val="FFFFFF"/>
          </a:solidFill>
          <a:ln w="9525">
            <a:noFill/>
            <a:miter lim="800000"/>
            <a:headEnd/>
            <a:tailEnd/>
          </a:ln>
        </p:spPr>
        <p:txBody>
          <a:bodyPr vert="horz" wrap="square" lIns="92075" tIns="46037" rIns="92075" bIns="46037" numCol="1" anchor="ctr" anchorCtr="0" compatLnSpc="1">
            <a:prstTxWarp prst="textNoShape">
              <a:avLst/>
            </a:prstTxWarp>
          </a:bodyPr>
          <a:lstStyle/>
          <a:p>
            <a:pPr lvl="0" eaLnBrk="1" hangingPunct="1">
              <a:defRPr/>
            </a:pPr>
            <a:r>
              <a:rPr lang="en-US" i="1" dirty="0"/>
              <a:t>clinic</a:t>
            </a:r>
            <a:endParaRPr kumimoji="1" lang="ru-RU" sz="2000" i="1" u="none" strike="noStrike" kern="0" cap="none" spc="0" normalizeH="0" baseline="0" noProof="0" dirty="0" smtClean="0">
              <a:ln>
                <a:noFill/>
              </a:ln>
              <a:solidFill>
                <a:schemeClr val="bg1">
                  <a:lumMod val="75000"/>
                </a:schemeClr>
              </a:solidFill>
              <a:effectLst/>
              <a:uLnTx/>
              <a:uFillTx/>
              <a:latin typeface="+mj-lt"/>
              <a:ea typeface="+mj-ea"/>
              <a:cs typeface="+mj-cs"/>
            </a:endParaRPr>
          </a:p>
        </p:txBody>
      </p:sp>
      <p:sp>
        <p:nvSpPr>
          <p:cNvPr id="1028" name="AutoShape 4" descr="http://www.hgh-therapy-information.com/wp-content/uploads/2009/03/human-growth-hormone-axis.gif"/>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2" name="Picture 6" descr="Картинка 17 из 1018">
            <a:hlinkClick r:id="rId4"/>
          </p:cNvPr>
          <p:cNvPicPr>
            <a:picLocks noChangeAspect="1" noChangeArrowheads="1"/>
          </p:cNvPicPr>
          <p:nvPr/>
        </p:nvPicPr>
        <p:blipFill>
          <a:blip r:embed="rId5" cstate="print"/>
          <a:srcRect/>
          <a:stretch>
            <a:fillRect/>
          </a:stretch>
        </p:blipFill>
        <p:spPr bwMode="auto">
          <a:xfrm>
            <a:off x="611560" y="1928488"/>
            <a:ext cx="3572184" cy="3377952"/>
          </a:xfrm>
          <a:prstGeom prst="rect">
            <a:avLst/>
          </a:prstGeom>
          <a:noFill/>
        </p:spPr>
      </p:pic>
      <p:pic>
        <p:nvPicPr>
          <p:cNvPr id="54274" name="Picture 2" descr="Картинка 27 из 1018">
            <a:hlinkClick r:id="rId6"/>
          </p:cNvPr>
          <p:cNvPicPr>
            <a:picLocks noChangeAspect="1" noChangeArrowheads="1"/>
          </p:cNvPicPr>
          <p:nvPr/>
        </p:nvPicPr>
        <p:blipFill>
          <a:blip r:embed="rId7" cstate="print"/>
          <a:srcRect/>
          <a:stretch>
            <a:fillRect/>
          </a:stretch>
        </p:blipFill>
        <p:spPr bwMode="auto">
          <a:xfrm>
            <a:off x="6567436" y="2132856"/>
            <a:ext cx="2162400" cy="2808312"/>
          </a:xfrm>
          <a:prstGeom prst="rect">
            <a:avLst/>
          </a:prstGeom>
          <a:noFill/>
        </p:spPr>
      </p:pic>
      <p:pic>
        <p:nvPicPr>
          <p:cNvPr id="13" name="Picture 8" descr="Картинка 8 из 1018">
            <a:hlinkClick r:id="rId8"/>
          </p:cNvPr>
          <p:cNvPicPr>
            <a:picLocks noChangeAspect="1" noChangeArrowheads="1"/>
          </p:cNvPicPr>
          <p:nvPr/>
        </p:nvPicPr>
        <p:blipFill>
          <a:blip r:embed="rId9" cstate="print"/>
          <a:srcRect/>
          <a:stretch>
            <a:fillRect/>
          </a:stretch>
        </p:blipFill>
        <p:spPr bwMode="auto">
          <a:xfrm>
            <a:off x="3923928" y="1916832"/>
            <a:ext cx="2304256" cy="2193208"/>
          </a:xfrm>
          <a:prstGeom prst="rect">
            <a:avLst/>
          </a:prstGeom>
          <a:noFill/>
        </p:spPr>
      </p:pic>
      <p:pic>
        <p:nvPicPr>
          <p:cNvPr id="54276" name="Picture 4" descr="Картинка 68 из 1018">
            <a:hlinkClick r:id="rId10"/>
          </p:cNvPr>
          <p:cNvPicPr>
            <a:picLocks noChangeAspect="1" noChangeArrowheads="1"/>
          </p:cNvPicPr>
          <p:nvPr/>
        </p:nvPicPr>
        <p:blipFill>
          <a:blip r:embed="rId11" cstate="print"/>
          <a:srcRect/>
          <a:stretch>
            <a:fillRect/>
          </a:stretch>
        </p:blipFill>
        <p:spPr bwMode="auto">
          <a:xfrm>
            <a:off x="611560" y="4869160"/>
            <a:ext cx="2088232" cy="1347246"/>
          </a:xfrm>
          <a:prstGeom prst="rect">
            <a:avLst/>
          </a:prstGeom>
          <a:noFill/>
        </p:spPr>
      </p:pic>
      <p:pic>
        <p:nvPicPr>
          <p:cNvPr id="54278" name="Picture 6" descr="Картинка 71 из 1018">
            <a:hlinkClick r:id="rId12"/>
          </p:cNvPr>
          <p:cNvPicPr>
            <a:picLocks noChangeAspect="1" noChangeArrowheads="1"/>
          </p:cNvPicPr>
          <p:nvPr/>
        </p:nvPicPr>
        <p:blipFill>
          <a:blip r:embed="rId13" cstate="print"/>
          <a:srcRect/>
          <a:stretch>
            <a:fillRect/>
          </a:stretch>
        </p:blipFill>
        <p:spPr bwMode="auto">
          <a:xfrm>
            <a:off x="2483768" y="4797152"/>
            <a:ext cx="2592288" cy="1439620"/>
          </a:xfrm>
          <a:prstGeom prst="rect">
            <a:avLst/>
          </a:prstGeom>
          <a:noFill/>
        </p:spPr>
      </p:pic>
      <p:pic>
        <p:nvPicPr>
          <p:cNvPr id="54280" name="Picture 8" descr="Картинка 97 из 567">
            <a:hlinkClick r:id="rId14"/>
          </p:cNvPr>
          <p:cNvPicPr>
            <a:picLocks noChangeAspect="1" noChangeArrowheads="1"/>
          </p:cNvPicPr>
          <p:nvPr/>
        </p:nvPicPr>
        <p:blipFill>
          <a:blip r:embed="rId15" cstate="print"/>
          <a:srcRect/>
          <a:stretch>
            <a:fillRect/>
          </a:stretch>
        </p:blipFill>
        <p:spPr bwMode="auto">
          <a:xfrm>
            <a:off x="5004048" y="3861048"/>
            <a:ext cx="1587337" cy="2322216"/>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barn(outHorizontal)">
                                      <p:cBhvr>
                                        <p:cTn id="7" dur="500"/>
                                        <p:tgtEl>
                                          <p:spTgt spid="12291"/>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2290">
                                            <p:txEl>
                                              <p:pRg st="0" end="0"/>
                                            </p:txEl>
                                          </p:spTgt>
                                        </p:tgtEl>
                                        <p:attrNameLst>
                                          <p:attrName>style.visibility</p:attrName>
                                        </p:attrNameLst>
                                      </p:cBhvr>
                                      <p:to>
                                        <p:strVal val="visible"/>
                                      </p:to>
                                    </p:set>
                                    <p:anim calcmode="lin" valueType="num">
                                      <p:cBhvr additive="base">
                                        <p:cTn id="11" dur="500" fill="hold"/>
                                        <p:tgtEl>
                                          <p:spTgt spid="12290">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2290">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6" presetClass="entr" presetSubtype="42"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outHorizont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autoUpdateAnimBg="0"/>
      <p:bldP spid="12290" grpId="0" build="p" autoUpdateAnimBg="0" advAuto="0"/>
      <p:bldP spid="6"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3252" name="Picture 4" descr="Картинка 9 из 1018">
            <a:hlinkClick r:id="rId2"/>
          </p:cNvPr>
          <p:cNvPicPr>
            <a:picLocks noChangeAspect="1" noChangeArrowheads="1"/>
          </p:cNvPicPr>
          <p:nvPr/>
        </p:nvPicPr>
        <p:blipFill>
          <a:blip r:embed="rId3" cstate="print"/>
          <a:srcRect/>
          <a:stretch>
            <a:fillRect/>
          </a:stretch>
        </p:blipFill>
        <p:spPr bwMode="auto">
          <a:xfrm>
            <a:off x="467544" y="3284984"/>
            <a:ext cx="3152775" cy="2209801"/>
          </a:xfrm>
          <a:prstGeom prst="rect">
            <a:avLst/>
          </a:prstGeom>
          <a:noFill/>
        </p:spPr>
      </p:pic>
      <p:pic>
        <p:nvPicPr>
          <p:cNvPr id="1026" name="Picture 2" descr="Файл:Somatotropine.GIF">
            <a:hlinkClick r:id="rId4"/>
          </p:cNvPr>
          <p:cNvPicPr>
            <a:picLocks noChangeAspect="1" noChangeArrowheads="1"/>
          </p:cNvPicPr>
          <p:nvPr/>
        </p:nvPicPr>
        <p:blipFill>
          <a:blip r:embed="rId5" cstate="print"/>
          <a:srcRect/>
          <a:stretch>
            <a:fillRect/>
          </a:stretch>
        </p:blipFill>
        <p:spPr bwMode="auto">
          <a:xfrm>
            <a:off x="7452320" y="116632"/>
            <a:ext cx="1440160" cy="977508"/>
          </a:xfrm>
          <a:prstGeom prst="rect">
            <a:avLst/>
          </a:prstGeom>
          <a:noFill/>
        </p:spPr>
      </p:pic>
      <p:sp>
        <p:nvSpPr>
          <p:cNvPr id="12290" name="Rectangle 2"/>
          <p:cNvSpPr>
            <a:spLocks noGrp="1" noChangeArrowheads="1"/>
          </p:cNvSpPr>
          <p:nvPr>
            <p:ph type="body" idx="1"/>
          </p:nvPr>
        </p:nvSpPr>
        <p:spPr>
          <a:xfrm>
            <a:off x="438939" y="800708"/>
            <a:ext cx="8856984" cy="1800200"/>
          </a:xfrm>
          <a:noFill/>
          <a:ln/>
        </p:spPr>
        <p:txBody>
          <a:bodyPr/>
          <a:lstStyle/>
          <a:p>
            <a:r>
              <a:rPr lang="en-US" b="1" dirty="0"/>
              <a:t>Disproportionate increase in hands and feet</a:t>
            </a:r>
          </a:p>
        </p:txBody>
      </p:sp>
      <p:sp>
        <p:nvSpPr>
          <p:cNvPr id="1028" name="AutoShape 4" descr="http://www.hgh-therapy-information.com/wp-content/uploads/2009/03/human-growth-hormone-axis.gif"/>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53250" name="Picture 2" descr="http://brainport.su/images/stories/2-15.jpg">
            <a:hlinkClick r:id="rId6"/>
          </p:cNvPr>
          <p:cNvPicPr>
            <a:picLocks noChangeAspect="1" noChangeArrowheads="1"/>
          </p:cNvPicPr>
          <p:nvPr/>
        </p:nvPicPr>
        <p:blipFill>
          <a:blip r:embed="rId7" cstate="print"/>
          <a:srcRect/>
          <a:stretch>
            <a:fillRect/>
          </a:stretch>
        </p:blipFill>
        <p:spPr bwMode="auto">
          <a:xfrm>
            <a:off x="467544" y="1628800"/>
            <a:ext cx="2314575" cy="1524001"/>
          </a:xfrm>
          <a:prstGeom prst="rect">
            <a:avLst/>
          </a:prstGeom>
          <a:noFill/>
        </p:spPr>
      </p:pic>
      <p:pic>
        <p:nvPicPr>
          <p:cNvPr id="53258" name="Picture 10" descr="http://www.grandex.ru/from_panel/2008-02/18-103248-gigantizm-2.jpg">
            <a:hlinkClick r:id="rId8"/>
          </p:cNvPr>
          <p:cNvPicPr>
            <a:picLocks noChangeAspect="1" noChangeArrowheads="1"/>
          </p:cNvPicPr>
          <p:nvPr/>
        </p:nvPicPr>
        <p:blipFill>
          <a:blip r:embed="rId9" cstate="print"/>
          <a:srcRect/>
          <a:stretch>
            <a:fillRect/>
          </a:stretch>
        </p:blipFill>
        <p:spPr bwMode="auto">
          <a:xfrm>
            <a:off x="3707904" y="1628800"/>
            <a:ext cx="1905000" cy="1905000"/>
          </a:xfrm>
          <a:prstGeom prst="rect">
            <a:avLst/>
          </a:prstGeom>
          <a:noFill/>
        </p:spPr>
      </p:pic>
      <p:pic>
        <p:nvPicPr>
          <p:cNvPr id="53260" name="Picture 12" descr="http://ll-media.tmz.com/2008/04/22/0422_kiel_reveal_getty_01-1.jpg"/>
          <p:cNvPicPr>
            <a:picLocks noChangeAspect="1" noChangeArrowheads="1"/>
          </p:cNvPicPr>
          <p:nvPr/>
        </p:nvPicPr>
        <p:blipFill>
          <a:blip r:embed="rId10" cstate="print"/>
          <a:srcRect/>
          <a:stretch>
            <a:fillRect/>
          </a:stretch>
        </p:blipFill>
        <p:spPr bwMode="auto">
          <a:xfrm>
            <a:off x="5652120" y="2060848"/>
            <a:ext cx="3028950" cy="4095750"/>
          </a:xfrm>
          <a:prstGeom prst="rect">
            <a:avLst/>
          </a:prstGeom>
          <a:noFill/>
        </p:spPr>
      </p:pic>
      <p:pic>
        <p:nvPicPr>
          <p:cNvPr id="53262" name="Picture 14" descr="Картинка 145 из 1018">
            <a:hlinkClick r:id="rId11"/>
          </p:cNvPr>
          <p:cNvPicPr>
            <a:picLocks noChangeAspect="1" noChangeArrowheads="1"/>
          </p:cNvPicPr>
          <p:nvPr/>
        </p:nvPicPr>
        <p:blipFill>
          <a:blip r:embed="rId12" cstate="print"/>
          <a:srcRect/>
          <a:stretch>
            <a:fillRect/>
          </a:stretch>
        </p:blipFill>
        <p:spPr bwMode="auto">
          <a:xfrm>
            <a:off x="3347864" y="3645024"/>
            <a:ext cx="2448272" cy="1589310"/>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2290">
                                            <p:txEl>
                                              <p:pRg st="0" end="0"/>
                                            </p:txEl>
                                          </p:spTgt>
                                        </p:tgtEl>
                                        <p:attrNameLst>
                                          <p:attrName>style.visibility</p:attrName>
                                        </p:attrNameLst>
                                      </p:cBhvr>
                                      <p:to>
                                        <p:strVal val="visible"/>
                                      </p:to>
                                    </p:set>
                                    <p:anim calcmode="lin" valueType="num">
                                      <p:cBhvr additive="base">
                                        <p:cTn id="7" dur="500" fill="hold"/>
                                        <p:tgtEl>
                                          <p:spTgt spid="12290">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229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build="p" autoUpdateAnimBg="0" advAuto="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descr="Файл:Somatotropine.GIF">
            <a:hlinkClick r:id="rId2"/>
          </p:cNvPr>
          <p:cNvPicPr>
            <a:picLocks noChangeAspect="1" noChangeArrowheads="1"/>
          </p:cNvPicPr>
          <p:nvPr/>
        </p:nvPicPr>
        <p:blipFill>
          <a:blip r:embed="rId3" cstate="print"/>
          <a:srcRect/>
          <a:stretch>
            <a:fillRect/>
          </a:stretch>
        </p:blipFill>
        <p:spPr bwMode="auto">
          <a:xfrm>
            <a:off x="7452320" y="116632"/>
            <a:ext cx="1440160" cy="977508"/>
          </a:xfrm>
          <a:prstGeom prst="rect">
            <a:avLst/>
          </a:prstGeom>
          <a:noFill/>
        </p:spPr>
      </p:pic>
      <p:sp>
        <p:nvSpPr>
          <p:cNvPr id="12291" name="Rectangle 3"/>
          <p:cNvSpPr>
            <a:spLocks noGrp="1" noChangeArrowheads="1"/>
          </p:cNvSpPr>
          <p:nvPr>
            <p:ph type="title"/>
          </p:nvPr>
        </p:nvSpPr>
        <p:spPr>
          <a:xfrm>
            <a:off x="179512" y="116632"/>
            <a:ext cx="6264696" cy="576064"/>
          </a:xfrm>
          <a:solidFill>
            <a:srgbClr val="FFFFFF"/>
          </a:solidFill>
          <a:ln/>
        </p:spPr>
        <p:txBody>
          <a:bodyPr/>
          <a:lstStyle/>
          <a:p>
            <a:r>
              <a:rPr lang="en-US" b="1" dirty="0"/>
              <a:t>Acromegaly</a:t>
            </a:r>
          </a:p>
        </p:txBody>
      </p:sp>
      <p:sp>
        <p:nvSpPr>
          <p:cNvPr id="6" name="Rectangle 2"/>
          <p:cNvSpPr txBox="1">
            <a:spLocks noChangeArrowheads="1"/>
          </p:cNvSpPr>
          <p:nvPr/>
        </p:nvSpPr>
        <p:spPr bwMode="auto">
          <a:xfrm>
            <a:off x="1763688" y="806108"/>
            <a:ext cx="1656184" cy="576064"/>
          </a:xfrm>
          <a:prstGeom prst="rect">
            <a:avLst/>
          </a:prstGeom>
          <a:solidFill>
            <a:srgbClr val="FFFFFF"/>
          </a:solidFill>
          <a:ln w="9525">
            <a:noFill/>
            <a:miter lim="800000"/>
            <a:headEnd/>
            <a:tailEnd/>
          </a:ln>
        </p:spPr>
        <p:txBody>
          <a:bodyPr vert="horz" wrap="square" lIns="92075" tIns="46037" rIns="92075" bIns="46037" numCol="1" anchor="ctr" anchorCtr="0" compatLnSpc="1">
            <a:prstTxWarp prst="textNoShape">
              <a:avLst/>
            </a:prstTxWarp>
          </a:bodyPr>
          <a:lstStyle/>
          <a:p>
            <a:pPr lvl="0" eaLnBrk="1" hangingPunct="1">
              <a:defRPr/>
            </a:pPr>
            <a:r>
              <a:rPr lang="en-US" i="1" dirty="0"/>
              <a:t>clinic</a:t>
            </a:r>
            <a:endParaRPr kumimoji="1" lang="ru-RU" sz="2000" i="1" u="none" strike="noStrike" kern="0" cap="none" spc="0" normalizeH="0" baseline="0" noProof="0" dirty="0" smtClean="0">
              <a:ln>
                <a:noFill/>
              </a:ln>
              <a:solidFill>
                <a:schemeClr val="bg1">
                  <a:lumMod val="75000"/>
                </a:schemeClr>
              </a:solidFill>
              <a:effectLst/>
              <a:uLnTx/>
              <a:uFillTx/>
              <a:latin typeface="+mj-lt"/>
              <a:ea typeface="+mj-ea"/>
              <a:cs typeface="+mj-cs"/>
            </a:endParaRPr>
          </a:p>
        </p:txBody>
      </p:sp>
      <p:sp>
        <p:nvSpPr>
          <p:cNvPr id="1028" name="AutoShape 4" descr="http://www.hgh-therapy-information.com/wp-content/uploads/2009/03/human-growth-hormone-axis.gif"/>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graphicFrame>
        <p:nvGraphicFramePr>
          <p:cNvPr id="12" name="Таблица 11"/>
          <p:cNvGraphicFramePr>
            <a:graphicFrameLocks noGrp="1"/>
          </p:cNvGraphicFramePr>
          <p:nvPr>
            <p:extLst>
              <p:ext uri="{D42A27DB-BD31-4B8C-83A1-F6EECF244321}">
                <p14:modId xmlns:p14="http://schemas.microsoft.com/office/powerpoint/2010/main" val="3586414259"/>
              </p:ext>
            </p:extLst>
          </p:nvPr>
        </p:nvGraphicFramePr>
        <p:xfrm>
          <a:off x="251520" y="1268760"/>
          <a:ext cx="8640960" cy="5501640"/>
        </p:xfrm>
        <a:graphic>
          <a:graphicData uri="http://schemas.openxmlformats.org/drawingml/2006/table">
            <a:tbl>
              <a:tblPr firstRow="1" bandRow="1">
                <a:tableStyleId>{5C22544A-7EE6-4342-B048-85BDC9FD1C3A}</a:tableStyleId>
              </a:tblPr>
              <a:tblGrid>
                <a:gridCol w="3816424">
                  <a:extLst>
                    <a:ext uri="{9D8B030D-6E8A-4147-A177-3AD203B41FA5}">
                      <a16:colId xmlns:a16="http://schemas.microsoft.com/office/drawing/2014/main" val="20000"/>
                    </a:ext>
                  </a:extLst>
                </a:gridCol>
                <a:gridCol w="4824536">
                  <a:extLst>
                    <a:ext uri="{9D8B030D-6E8A-4147-A177-3AD203B41FA5}">
                      <a16:colId xmlns:a16="http://schemas.microsoft.com/office/drawing/2014/main" val="20001"/>
                    </a:ext>
                  </a:extLst>
                </a:gridCol>
              </a:tblGrid>
              <a:tr h="0">
                <a:tc>
                  <a:txBody>
                    <a:bodyPr/>
                    <a:lstStyle/>
                    <a:p>
                      <a:r>
                        <a:rPr lang="en-US" b="1">
                          <a:effectLst/>
                        </a:rPr>
                        <a:t>Symptom</a:t>
                      </a:r>
                      <a:endParaRPr lang="en-US"/>
                    </a:p>
                  </a:txBody>
                  <a:tcPr anchor="ctr"/>
                </a:tc>
                <a:tc>
                  <a:txBody>
                    <a:bodyPr/>
                    <a:lstStyle/>
                    <a:p>
                      <a:r>
                        <a:rPr lang="en-US" b="1">
                          <a:effectLst/>
                        </a:rPr>
                        <a:t>Cause</a:t>
                      </a:r>
                      <a:endParaRPr lang="en-US"/>
                    </a:p>
                  </a:txBody>
                  <a:tcPr anchor="ctr"/>
                </a:tc>
                <a:extLst>
                  <a:ext uri="{0D108BD9-81ED-4DB2-BD59-A6C34878D82A}">
                    <a16:rowId xmlns:a16="http://schemas.microsoft.com/office/drawing/2014/main" val="10000"/>
                  </a:ext>
                </a:extLst>
              </a:tr>
              <a:tr h="370840">
                <a:tc>
                  <a:txBody>
                    <a:bodyPr/>
                    <a:lstStyle/>
                    <a:p>
                      <a:r>
                        <a:rPr lang="en-US" b="1">
                          <a:effectLst/>
                        </a:rPr>
                        <a:t>Excessive sweating</a:t>
                      </a:r>
                      <a:endParaRPr lang="en-US"/>
                    </a:p>
                  </a:txBody>
                  <a:tcPr anchor="ctr"/>
                </a:tc>
                <a:tc>
                  <a:txBody>
                    <a:bodyPr/>
                    <a:lstStyle/>
                    <a:p>
                      <a:r>
                        <a:rPr lang="en-US" b="1">
                          <a:effectLst/>
                        </a:rPr>
                        <a:t>increased sweat glands and increased metabolism</a:t>
                      </a:r>
                      <a:endParaRPr lang="en-US"/>
                    </a:p>
                  </a:txBody>
                  <a:tcPr anchor="ctr"/>
                </a:tc>
                <a:extLst>
                  <a:ext uri="{0D108BD9-81ED-4DB2-BD59-A6C34878D82A}">
                    <a16:rowId xmlns:a16="http://schemas.microsoft.com/office/drawing/2014/main" val="10001"/>
                  </a:ext>
                </a:extLst>
              </a:tr>
              <a:tr h="370840">
                <a:tc>
                  <a:txBody>
                    <a:bodyPr/>
                    <a:lstStyle/>
                    <a:p>
                      <a:r>
                        <a:rPr lang="en-US" b="1" dirty="0">
                          <a:effectLst/>
                        </a:rPr>
                        <a:t>Carpal tunnel syndrome</a:t>
                      </a:r>
                      <a:endParaRPr lang="en-US" dirty="0"/>
                    </a:p>
                  </a:txBody>
                  <a:tcPr anchor="ctr"/>
                </a:tc>
                <a:tc>
                  <a:txBody>
                    <a:bodyPr/>
                    <a:lstStyle/>
                    <a:p>
                      <a:r>
                        <a:rPr lang="en-US" b="1">
                          <a:effectLst/>
                        </a:rPr>
                        <a:t>compression of the median nerve with hypertrophied tissue of the wrist joint</a:t>
                      </a:r>
                      <a:endParaRPr lang="en-US"/>
                    </a:p>
                  </a:txBody>
                  <a:tcPr anchor="ctr"/>
                </a:tc>
                <a:extLst>
                  <a:ext uri="{0D108BD9-81ED-4DB2-BD59-A6C34878D82A}">
                    <a16:rowId xmlns:a16="http://schemas.microsoft.com/office/drawing/2014/main" val="10002"/>
                  </a:ext>
                </a:extLst>
              </a:tr>
              <a:tr h="370840">
                <a:tc>
                  <a:txBody>
                    <a:bodyPr/>
                    <a:lstStyle/>
                    <a:p>
                      <a:r>
                        <a:rPr lang="en-US" b="1">
                          <a:effectLst/>
                        </a:rPr>
                        <a:t>Deforming arthrosis</a:t>
                      </a:r>
                      <a:endParaRPr lang="en-US"/>
                    </a:p>
                  </a:txBody>
                  <a:tcPr anchor="ctr"/>
                </a:tc>
                <a:tc>
                  <a:txBody>
                    <a:bodyPr/>
                    <a:lstStyle/>
                    <a:p>
                      <a:r>
                        <a:rPr lang="en-US" b="1">
                          <a:effectLst/>
                        </a:rPr>
                        <a:t>especially pronounced in large joints, develops secondarily due to tissue overgrowth and joint deformation (weight)</a:t>
                      </a:r>
                      <a:endParaRPr lang="en-US"/>
                    </a:p>
                  </a:txBody>
                  <a:tcPr anchor="ctr"/>
                </a:tc>
                <a:extLst>
                  <a:ext uri="{0D108BD9-81ED-4DB2-BD59-A6C34878D82A}">
                    <a16:rowId xmlns:a16="http://schemas.microsoft.com/office/drawing/2014/main" val="10003"/>
                  </a:ext>
                </a:extLst>
              </a:tr>
              <a:tr h="370840">
                <a:tc>
                  <a:txBody>
                    <a:bodyPr/>
                    <a:lstStyle/>
                    <a:p>
                      <a:r>
                        <a:rPr lang="en-US" b="1">
                          <a:effectLst/>
                        </a:rPr>
                        <a:t>Arterial hypertension</a:t>
                      </a:r>
                      <a:endParaRPr lang="en-US"/>
                    </a:p>
                  </a:txBody>
                  <a:tcPr anchor="ctr"/>
                </a:tc>
                <a:tc>
                  <a:txBody>
                    <a:bodyPr/>
                    <a:lstStyle/>
                    <a:p>
                      <a:r>
                        <a:rPr lang="en-US" b="1">
                          <a:effectLst/>
                        </a:rPr>
                        <a:t>myocardial hypertrophy, salt retention</a:t>
                      </a:r>
                      <a:endParaRPr lang="en-US"/>
                    </a:p>
                  </a:txBody>
                  <a:tcPr anchor="ctr"/>
                </a:tc>
                <a:extLst>
                  <a:ext uri="{0D108BD9-81ED-4DB2-BD59-A6C34878D82A}">
                    <a16:rowId xmlns:a16="http://schemas.microsoft.com/office/drawing/2014/main" val="10004"/>
                  </a:ext>
                </a:extLst>
              </a:tr>
              <a:tr h="370840">
                <a:tc>
                  <a:txBody>
                    <a:bodyPr/>
                    <a:lstStyle/>
                    <a:p>
                      <a:r>
                        <a:rPr lang="en-US" b="1">
                          <a:effectLst/>
                        </a:rPr>
                        <a:t>Diabetes</a:t>
                      </a:r>
                      <a:endParaRPr lang="en-US"/>
                    </a:p>
                  </a:txBody>
                  <a:tcPr anchor="ctr"/>
                </a:tc>
                <a:tc>
                  <a:txBody>
                    <a:bodyPr/>
                    <a:lstStyle/>
                    <a:p>
                      <a:r>
                        <a:rPr lang="en-US" b="1">
                          <a:effectLst/>
                        </a:rPr>
                        <a:t>STH counterinsular hormone</a:t>
                      </a:r>
                      <a:endParaRPr lang="en-US"/>
                    </a:p>
                  </a:txBody>
                  <a:tcPr anchor="ctr"/>
                </a:tc>
                <a:extLst>
                  <a:ext uri="{0D108BD9-81ED-4DB2-BD59-A6C34878D82A}">
                    <a16:rowId xmlns:a16="http://schemas.microsoft.com/office/drawing/2014/main" val="10005"/>
                  </a:ext>
                </a:extLst>
              </a:tr>
              <a:tr h="370840">
                <a:tc>
                  <a:txBody>
                    <a:bodyPr/>
                    <a:lstStyle/>
                    <a:p>
                      <a:r>
                        <a:rPr lang="en-US" b="1">
                          <a:effectLst/>
                        </a:rPr>
                        <a:t>Hypercalciuria, kidney stones</a:t>
                      </a:r>
                      <a:endParaRPr lang="en-US"/>
                    </a:p>
                  </a:txBody>
                  <a:tcPr anchor="ctr"/>
                </a:tc>
                <a:tc>
                  <a:txBody>
                    <a:bodyPr/>
                    <a:lstStyle/>
                    <a:p>
                      <a:r>
                        <a:rPr lang="en-US" b="1" dirty="0">
                          <a:effectLst/>
                        </a:rPr>
                        <a:t>STH stimulates the production of </a:t>
                      </a:r>
                      <a:r>
                        <a:rPr lang="en-US" b="1" dirty="0" err="1">
                          <a:effectLst/>
                        </a:rPr>
                        <a:t>Vit</a:t>
                      </a:r>
                      <a:r>
                        <a:rPr lang="en-US" b="1" dirty="0">
                          <a:effectLst/>
                        </a:rPr>
                        <a:t> D</a:t>
                      </a:r>
                      <a:endParaRPr lang="en-US" dirty="0"/>
                    </a:p>
                  </a:txBody>
                  <a:tcPr anchor="ctr"/>
                </a:tc>
                <a:extLst>
                  <a:ext uri="{0D108BD9-81ED-4DB2-BD59-A6C34878D82A}">
                    <a16:rowId xmlns:a16="http://schemas.microsoft.com/office/drawing/2014/main" val="10006"/>
                  </a:ext>
                </a:extLst>
              </a:tr>
              <a:tr h="370840">
                <a:tc>
                  <a:txBody>
                    <a:bodyPr/>
                    <a:lstStyle/>
                    <a:p>
                      <a:r>
                        <a:rPr lang="en-US" b="1" dirty="0" err="1">
                          <a:effectLst/>
                        </a:rPr>
                        <a:t>Visceromegaly</a:t>
                      </a:r>
                      <a:endParaRPr lang="en-US" dirty="0"/>
                    </a:p>
                  </a:txBody>
                  <a:tcPr anchor="ctr"/>
                </a:tc>
                <a:tc>
                  <a:txBody>
                    <a:bodyPr/>
                    <a:lstStyle/>
                    <a:p>
                      <a:r>
                        <a:rPr lang="en-US" b="1" dirty="0">
                          <a:effectLst/>
                        </a:rPr>
                        <a:t>STH stimulation (AH then HF)</a:t>
                      </a:r>
                      <a:endParaRPr lang="en-US" dirty="0"/>
                    </a:p>
                  </a:txBody>
                  <a:tcPr anchor="ctr"/>
                </a:tc>
                <a:extLst>
                  <a:ext uri="{0D108BD9-81ED-4DB2-BD59-A6C34878D82A}">
                    <a16:rowId xmlns:a16="http://schemas.microsoft.com/office/drawing/2014/main" val="10007"/>
                  </a:ext>
                </a:extLst>
              </a:tr>
              <a:tr h="370840">
                <a:tc>
                  <a:txBody>
                    <a:bodyPr/>
                    <a:lstStyle/>
                    <a:p>
                      <a:r>
                        <a:rPr lang="en-US" b="1" dirty="0">
                          <a:effectLst/>
                        </a:rPr>
                        <a:t>Weight gain</a:t>
                      </a:r>
                      <a:endParaRPr lang="en-US" dirty="0"/>
                    </a:p>
                  </a:txBody>
                  <a:tcPr anchor="ctr"/>
                </a:tc>
                <a:tc>
                  <a:txBody>
                    <a:bodyPr/>
                    <a:lstStyle/>
                    <a:p>
                      <a:r>
                        <a:rPr lang="en-US" b="1" dirty="0">
                          <a:effectLst/>
                        </a:rPr>
                        <a:t>Anabolic effect</a:t>
                      </a:r>
                      <a:endParaRPr lang="en-US" dirty="0"/>
                    </a:p>
                  </a:txBody>
                  <a:tcPr anchor="ctr"/>
                </a:tc>
                <a:extLst>
                  <a:ext uri="{0D108BD9-81ED-4DB2-BD59-A6C34878D82A}">
                    <a16:rowId xmlns:a16="http://schemas.microsoft.com/office/drawing/2014/main" val="10008"/>
                  </a:ext>
                </a:extLst>
              </a:tr>
            </a:tbl>
          </a:graphicData>
        </a:graphic>
      </p:graphicFrame>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barn(outHorizontal)">
                                      <p:cBhvr>
                                        <p:cTn id="7" dur="500"/>
                                        <p:tgtEl>
                                          <p:spTgt spid="12291"/>
                                        </p:tgtEl>
                                      </p:cBhvr>
                                    </p:animEffect>
                                  </p:childTnLst>
                                </p:cTn>
                              </p:par>
                            </p:childTnLst>
                          </p:cTn>
                        </p:par>
                        <p:par>
                          <p:cTn id="8" fill="hold">
                            <p:stCondLst>
                              <p:cond delay="500"/>
                            </p:stCondLst>
                            <p:childTnLst>
                              <p:par>
                                <p:cTn id="9" presetID="16" presetClass="entr" presetSubtype="42"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outHorizont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autoUpdateAnimBg="0"/>
      <p:bldP spid="6"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descr="Файл:Somatotropine.GIF">
            <a:hlinkClick r:id="rId2"/>
          </p:cNvPr>
          <p:cNvPicPr>
            <a:picLocks noChangeAspect="1" noChangeArrowheads="1"/>
          </p:cNvPicPr>
          <p:nvPr/>
        </p:nvPicPr>
        <p:blipFill>
          <a:blip r:embed="rId3" cstate="print"/>
          <a:srcRect/>
          <a:stretch>
            <a:fillRect/>
          </a:stretch>
        </p:blipFill>
        <p:spPr bwMode="auto">
          <a:xfrm>
            <a:off x="7452320" y="116632"/>
            <a:ext cx="1440160" cy="977508"/>
          </a:xfrm>
          <a:prstGeom prst="rect">
            <a:avLst/>
          </a:prstGeom>
          <a:noFill/>
        </p:spPr>
      </p:pic>
      <p:sp>
        <p:nvSpPr>
          <p:cNvPr id="12291" name="Rectangle 3"/>
          <p:cNvSpPr>
            <a:spLocks noGrp="1" noChangeArrowheads="1"/>
          </p:cNvSpPr>
          <p:nvPr>
            <p:ph type="title"/>
          </p:nvPr>
        </p:nvSpPr>
        <p:spPr>
          <a:xfrm>
            <a:off x="179512" y="116632"/>
            <a:ext cx="6264696" cy="576064"/>
          </a:xfrm>
          <a:solidFill>
            <a:srgbClr val="FFFFFF"/>
          </a:solidFill>
          <a:ln/>
        </p:spPr>
        <p:txBody>
          <a:bodyPr/>
          <a:lstStyle/>
          <a:p>
            <a:r>
              <a:rPr lang="en-US" b="1" dirty="0"/>
              <a:t>Acromegaly</a:t>
            </a:r>
          </a:p>
        </p:txBody>
      </p:sp>
      <p:sp>
        <p:nvSpPr>
          <p:cNvPr id="1028" name="AutoShape 4" descr="http://www.hgh-therapy-information.com/wp-content/uploads/2009/03/human-growth-hormone-axis.gif"/>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Rectangle 2"/>
          <p:cNvSpPr txBox="1">
            <a:spLocks noChangeArrowheads="1"/>
          </p:cNvSpPr>
          <p:nvPr/>
        </p:nvSpPr>
        <p:spPr bwMode="auto">
          <a:xfrm>
            <a:off x="287016" y="1412776"/>
            <a:ext cx="8856984" cy="1800200"/>
          </a:xfrm>
          <a:prstGeom prst="rect">
            <a:avLst/>
          </a:prstGeom>
          <a:noFill/>
          <a:ln w="9525">
            <a:noFill/>
            <a:miter lim="800000"/>
            <a:headEnd/>
            <a:tailEnd/>
          </a:ln>
        </p:spPr>
        <p:txBody>
          <a:bodyPr vert="horz" wrap="square" lIns="92075" tIns="46037" rIns="92075" bIns="46037" numCol="1" anchor="t" anchorCtr="0" compatLnSpc="1">
            <a:prstTxWarp prst="textNoShape">
              <a:avLst/>
            </a:prstTxWarp>
          </a:bodyPr>
          <a:lstStyle/>
          <a:p>
            <a:r>
              <a:rPr lang="en-US" dirty="0"/>
              <a:t>Symptoms of tumor progression:</a:t>
            </a:r>
            <a:endParaRPr lang="en-US" b="0" dirty="0"/>
          </a:p>
          <a:p>
            <a:r>
              <a:rPr lang="en-US" dirty="0"/>
              <a:t>1) Headaches;</a:t>
            </a:r>
            <a:endParaRPr lang="en-US" b="0" dirty="0"/>
          </a:p>
          <a:p>
            <a:r>
              <a:rPr lang="en-US" dirty="0"/>
              <a:t>2) Visual impairment;</a:t>
            </a:r>
            <a:endParaRPr lang="en-US" b="0" dirty="0"/>
          </a:p>
          <a:p>
            <a:r>
              <a:rPr lang="en-US" dirty="0"/>
              <a:t>3) An increase in the size of the Turkish saddle.</a:t>
            </a:r>
            <a:endParaRPr lang="en-US" b="0" dirty="0"/>
          </a:p>
          <a:p>
            <a:r>
              <a:rPr lang="ru-RU" dirty="0" smtClean="0"/>
              <a:t>.</a:t>
            </a:r>
            <a:endParaRPr lang="ru-RU" dirty="0"/>
          </a:p>
        </p:txBody>
      </p:sp>
      <p:pic>
        <p:nvPicPr>
          <p:cNvPr id="56322" name="Picture 2" descr="Картинка 6 из 567">
            <a:hlinkClick r:id="rId4"/>
          </p:cNvPr>
          <p:cNvPicPr>
            <a:picLocks noChangeAspect="1" noChangeArrowheads="1"/>
          </p:cNvPicPr>
          <p:nvPr/>
        </p:nvPicPr>
        <p:blipFill>
          <a:blip r:embed="rId5" cstate="print"/>
          <a:srcRect/>
          <a:stretch>
            <a:fillRect/>
          </a:stretch>
        </p:blipFill>
        <p:spPr bwMode="auto">
          <a:xfrm>
            <a:off x="6228184" y="1340768"/>
            <a:ext cx="2381250" cy="2400301"/>
          </a:xfrm>
          <a:prstGeom prst="rect">
            <a:avLst/>
          </a:prstGeom>
          <a:noFill/>
        </p:spPr>
      </p:pic>
      <p:pic>
        <p:nvPicPr>
          <p:cNvPr id="56324" name="Picture 4" descr="Картинка 11 из 567">
            <a:hlinkClick r:id="rId6"/>
          </p:cNvPr>
          <p:cNvPicPr>
            <a:picLocks noChangeAspect="1" noChangeArrowheads="1"/>
          </p:cNvPicPr>
          <p:nvPr/>
        </p:nvPicPr>
        <p:blipFill>
          <a:blip r:embed="rId7" cstate="print"/>
          <a:srcRect/>
          <a:stretch>
            <a:fillRect/>
          </a:stretch>
        </p:blipFill>
        <p:spPr bwMode="auto">
          <a:xfrm>
            <a:off x="539552" y="3212976"/>
            <a:ext cx="3096344" cy="2795796"/>
          </a:xfrm>
          <a:prstGeom prst="rect">
            <a:avLst/>
          </a:prstGeom>
          <a:noFill/>
        </p:spPr>
      </p:pic>
      <p:pic>
        <p:nvPicPr>
          <p:cNvPr id="56326" name="Picture 6" descr="Картинка 22 из 567">
            <a:hlinkClick r:id="rId8"/>
          </p:cNvPr>
          <p:cNvPicPr>
            <a:picLocks noChangeAspect="1" noChangeArrowheads="1"/>
          </p:cNvPicPr>
          <p:nvPr/>
        </p:nvPicPr>
        <p:blipFill>
          <a:blip r:embed="rId9" cstate="print"/>
          <a:srcRect/>
          <a:stretch>
            <a:fillRect/>
          </a:stretch>
        </p:blipFill>
        <p:spPr bwMode="auto">
          <a:xfrm>
            <a:off x="6444208" y="3933056"/>
            <a:ext cx="2057400" cy="2057401"/>
          </a:xfrm>
          <a:prstGeom prst="rect">
            <a:avLst/>
          </a:prstGeom>
          <a:noFill/>
        </p:spPr>
      </p:pic>
      <p:pic>
        <p:nvPicPr>
          <p:cNvPr id="56328" name="Picture 8" descr="Картинка 135 из 567">
            <a:hlinkClick r:id="rId10"/>
          </p:cNvPr>
          <p:cNvPicPr>
            <a:picLocks noChangeAspect="1" noChangeArrowheads="1"/>
          </p:cNvPicPr>
          <p:nvPr/>
        </p:nvPicPr>
        <p:blipFill>
          <a:blip r:embed="rId11" cstate="print"/>
          <a:srcRect/>
          <a:stretch>
            <a:fillRect/>
          </a:stretch>
        </p:blipFill>
        <p:spPr bwMode="auto">
          <a:xfrm>
            <a:off x="4067944" y="3068960"/>
            <a:ext cx="1919293" cy="2801888"/>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barn(outHorizontal)">
                                      <p:cBhvr>
                                        <p:cTn id="7" dur="500"/>
                                        <p:tgtEl>
                                          <p:spTgt spid="12291"/>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 calcmode="lin" valueType="num">
                                      <p:cBhvr additive="base">
                                        <p:cTn id="16" dur="5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additive="base">
                                        <p:cTn id="21" dur="5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2" fill="hold" grpId="0" nodeType="after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 calcmode="lin" valueType="num">
                                      <p:cBhvr additive="base">
                                        <p:cTn id="26" dur="500" fill="hold"/>
                                        <p:tgtEl>
                                          <p:spTgt spid="7">
                                            <p:txEl>
                                              <p:pRg st="3" end="3"/>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2" fill="hold" grpId="0" nodeType="after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autoUpdateAnimBg="0"/>
      <p:bldP spid="7" grpId="0" build="p" autoUpdateAnimBg="0" advAuto="0"/>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395536" y="476672"/>
            <a:ext cx="8352928" cy="1224136"/>
          </a:xfrm>
          <a:solidFill>
            <a:srgbClr val="330099"/>
          </a:solidFill>
        </p:spPr>
        <p:txBody>
          <a:bodyPr/>
          <a:lstStyle/>
          <a:p>
            <a:r>
              <a:rPr lang="en-US" b="1" dirty="0"/>
              <a:t>The main clinical symptoms and complications of acromegaly from the skin</a:t>
            </a:r>
          </a:p>
        </p:txBody>
      </p:sp>
      <p:sp>
        <p:nvSpPr>
          <p:cNvPr id="89091" name="Rectangle 3"/>
          <p:cNvSpPr>
            <a:spLocks noGrp="1" noChangeArrowheads="1"/>
          </p:cNvSpPr>
          <p:nvPr>
            <p:ph type="body" idx="1"/>
          </p:nvPr>
        </p:nvSpPr>
        <p:spPr>
          <a:xfrm>
            <a:off x="2195736" y="1772816"/>
            <a:ext cx="5484812" cy="4191000"/>
          </a:xfrm>
        </p:spPr>
        <p:txBody>
          <a:bodyPr/>
          <a:lstStyle/>
          <a:p>
            <a:r>
              <a:rPr lang="en-US" b="1" dirty="0" err="1"/>
              <a:t>Acantosis</a:t>
            </a:r>
            <a:r>
              <a:rPr lang="en-US" b="1" dirty="0"/>
              <a:t> </a:t>
            </a:r>
            <a:r>
              <a:rPr lang="en-US" b="1" dirty="0" err="1"/>
              <a:t>nigricans</a:t>
            </a:r>
            <a:endParaRPr lang="en-US" dirty="0"/>
          </a:p>
          <a:p>
            <a:r>
              <a:rPr lang="en-US" b="1" dirty="0"/>
              <a:t>Rough skin folds</a:t>
            </a:r>
            <a:endParaRPr lang="en-US" dirty="0"/>
          </a:p>
          <a:p>
            <a:r>
              <a:rPr lang="en-US" b="1" dirty="0" err="1"/>
              <a:t>Aspe</a:t>
            </a:r>
            <a:endParaRPr lang="en-US" dirty="0"/>
          </a:p>
          <a:p>
            <a:r>
              <a:rPr lang="en-US" b="1" dirty="0"/>
              <a:t>Hirsutism</a:t>
            </a:r>
            <a:endParaRPr lang="en-US" dirty="0"/>
          </a:p>
          <a:p>
            <a:r>
              <a:rPr lang="en-US" b="1" dirty="0"/>
              <a:t>Profuse sweating</a:t>
            </a:r>
            <a:endParaRPr lang="en-US" dirty="0"/>
          </a:p>
          <a:p>
            <a:r>
              <a:rPr lang="en-US" b="1" dirty="0"/>
              <a:t>Seborrhea</a:t>
            </a:r>
            <a:endParaRPr lang="en-US" dirty="0"/>
          </a:p>
          <a:p>
            <a:r>
              <a:rPr lang="en-US" b="1" dirty="0"/>
              <a:t>Warts</a:t>
            </a:r>
            <a:endParaRPr lang="en-US" dirty="0"/>
          </a:p>
          <a:p>
            <a:r>
              <a:rPr lang="en-US" b="1" dirty="0" err="1"/>
              <a:t>hydradenitis</a:t>
            </a:r>
            <a:endParaRPr lang="en-US" dirty="0"/>
          </a:p>
        </p:txBody>
      </p:sp>
      <p:pic>
        <p:nvPicPr>
          <p:cNvPr id="45058" name="Picture 2" descr="http://www.pharmocol.ru/uploads/posts/2010-02/1267280092_8415.jpg">
            <a:hlinkClick r:id="rId2"/>
          </p:cNvPr>
          <p:cNvPicPr>
            <a:picLocks noChangeAspect="1" noChangeArrowheads="1"/>
          </p:cNvPicPr>
          <p:nvPr/>
        </p:nvPicPr>
        <p:blipFill>
          <a:blip r:embed="rId3" cstate="print"/>
          <a:srcRect/>
          <a:stretch>
            <a:fillRect/>
          </a:stretch>
        </p:blipFill>
        <p:spPr bwMode="auto">
          <a:xfrm>
            <a:off x="107504" y="1844824"/>
            <a:ext cx="2119731" cy="1620417"/>
          </a:xfrm>
          <a:prstGeom prst="rect">
            <a:avLst/>
          </a:prstGeom>
          <a:noFill/>
        </p:spPr>
      </p:pic>
      <p:pic>
        <p:nvPicPr>
          <p:cNvPr id="45060" name="Picture 4" descr="http://dermline.ru/foto/w/5/borodavka_15-a-foto.jpg">
            <a:hlinkClick r:id="rId2"/>
          </p:cNvPr>
          <p:cNvPicPr>
            <a:picLocks noChangeAspect="1" noChangeArrowheads="1"/>
          </p:cNvPicPr>
          <p:nvPr/>
        </p:nvPicPr>
        <p:blipFill>
          <a:blip r:embed="rId4" cstate="print"/>
          <a:srcRect/>
          <a:stretch>
            <a:fillRect/>
          </a:stretch>
        </p:blipFill>
        <p:spPr bwMode="auto">
          <a:xfrm>
            <a:off x="5796136" y="4725144"/>
            <a:ext cx="3096344" cy="2054387"/>
          </a:xfrm>
          <a:prstGeom prst="rect">
            <a:avLst/>
          </a:prstGeom>
          <a:noFill/>
        </p:spPr>
      </p:pic>
      <p:pic>
        <p:nvPicPr>
          <p:cNvPr id="45062" name="Picture 6" descr="http://im2-tub-ru.yandex.net/i?id=482407131-01-72&amp;n=21">
            <a:hlinkClick r:id="rId5"/>
          </p:cNvPr>
          <p:cNvPicPr>
            <a:picLocks noChangeAspect="1" noChangeArrowheads="1"/>
          </p:cNvPicPr>
          <p:nvPr/>
        </p:nvPicPr>
        <p:blipFill>
          <a:blip r:embed="rId6" cstate="print"/>
          <a:srcRect/>
          <a:stretch>
            <a:fillRect/>
          </a:stretch>
        </p:blipFill>
        <p:spPr bwMode="auto">
          <a:xfrm>
            <a:off x="6732240" y="2276872"/>
            <a:ext cx="1828800" cy="1428750"/>
          </a:xfrm>
          <a:prstGeom prst="rect">
            <a:avLst/>
          </a:prstGeom>
          <a:noFill/>
        </p:spPr>
      </p:pic>
      <p:pic>
        <p:nvPicPr>
          <p:cNvPr id="45064" name="Picture 8" descr="http://sachatchenko.voila.net/Mutantes/Rasage04.jpg">
            <a:hlinkClick r:id="rId2"/>
          </p:cNvPr>
          <p:cNvPicPr>
            <a:picLocks noChangeAspect="1" noChangeArrowheads="1"/>
          </p:cNvPicPr>
          <p:nvPr/>
        </p:nvPicPr>
        <p:blipFill>
          <a:blip r:embed="rId7" cstate="print"/>
          <a:srcRect/>
          <a:stretch>
            <a:fillRect/>
          </a:stretch>
        </p:blipFill>
        <p:spPr bwMode="auto">
          <a:xfrm>
            <a:off x="179512" y="3717032"/>
            <a:ext cx="2016224" cy="2952896"/>
          </a:xfrm>
          <a:prstGeom prst="rect">
            <a:avLst/>
          </a:prstGeom>
          <a:noFill/>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descr="Файл:Somatotropine.GIF">
            <a:hlinkClick r:id="rId2"/>
          </p:cNvPr>
          <p:cNvPicPr>
            <a:picLocks noChangeAspect="1" noChangeArrowheads="1"/>
          </p:cNvPicPr>
          <p:nvPr/>
        </p:nvPicPr>
        <p:blipFill>
          <a:blip r:embed="rId3" cstate="print"/>
          <a:srcRect/>
          <a:stretch>
            <a:fillRect/>
          </a:stretch>
        </p:blipFill>
        <p:spPr bwMode="auto">
          <a:xfrm>
            <a:off x="7452320" y="116632"/>
            <a:ext cx="1440160" cy="977508"/>
          </a:xfrm>
          <a:prstGeom prst="rect">
            <a:avLst/>
          </a:prstGeom>
          <a:noFill/>
        </p:spPr>
      </p:pic>
      <p:sp>
        <p:nvSpPr>
          <p:cNvPr id="6" name="Rectangle 2"/>
          <p:cNvSpPr txBox="1">
            <a:spLocks noChangeArrowheads="1"/>
          </p:cNvSpPr>
          <p:nvPr/>
        </p:nvSpPr>
        <p:spPr bwMode="auto">
          <a:xfrm>
            <a:off x="3491880" y="476672"/>
            <a:ext cx="3384376" cy="576064"/>
          </a:xfrm>
          <a:prstGeom prst="rect">
            <a:avLst/>
          </a:prstGeom>
          <a:solidFill>
            <a:srgbClr val="FFFFFF"/>
          </a:solidFill>
          <a:ln w="9525">
            <a:noFill/>
            <a:miter lim="800000"/>
            <a:headEnd/>
            <a:tailEnd/>
          </a:ln>
        </p:spPr>
        <p:txBody>
          <a:bodyPr vert="horz" wrap="square" lIns="92075" tIns="46037" rIns="92075" bIns="46037" numCol="1" anchor="ctr" anchorCtr="0" compatLnSpc="1">
            <a:prstTxWarp prst="textNoShape">
              <a:avLst/>
            </a:prstTxWarp>
          </a:bodyPr>
          <a:lstStyle/>
          <a:p>
            <a:r>
              <a:rPr lang="en-US" dirty="0"/>
              <a:t>Acromegaly</a:t>
            </a:r>
          </a:p>
        </p:txBody>
      </p:sp>
      <p:sp>
        <p:nvSpPr>
          <p:cNvPr id="1028" name="AutoShape 4" descr="http://www.hgh-therapy-information.com/wp-content/uploads/2009/03/human-growth-hormone-axis.gif"/>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Rectangle 2"/>
          <p:cNvSpPr txBox="1">
            <a:spLocks noChangeArrowheads="1"/>
          </p:cNvSpPr>
          <p:nvPr/>
        </p:nvSpPr>
        <p:spPr bwMode="auto">
          <a:xfrm>
            <a:off x="287016" y="1052736"/>
            <a:ext cx="8856984" cy="1800200"/>
          </a:xfrm>
          <a:prstGeom prst="rect">
            <a:avLst/>
          </a:prstGeom>
          <a:noFill/>
          <a:ln w="9525">
            <a:noFill/>
            <a:miter lim="800000"/>
            <a:headEnd/>
            <a:tailEnd/>
          </a:ln>
        </p:spPr>
        <p:txBody>
          <a:bodyPr vert="horz" wrap="square" lIns="92075" tIns="46037" rIns="92075" bIns="46037" numCol="1" anchor="t" anchorCtr="0" compatLnSpc="1">
            <a:prstTxWarp prst="textNoShape">
              <a:avLst/>
            </a:prstTxWarp>
          </a:bodyPr>
          <a:lstStyle/>
          <a:p>
            <a:r>
              <a:rPr lang="en-US" dirty="0"/>
              <a:t>1) The level of growth hormone in blood plasma is above 10 </a:t>
            </a:r>
            <a:r>
              <a:rPr lang="en-US" dirty="0" err="1"/>
              <a:t>pg</a:t>
            </a:r>
            <a:r>
              <a:rPr lang="en-US" dirty="0"/>
              <a:t> / ml (&gt; 250 </a:t>
            </a:r>
            <a:r>
              <a:rPr lang="en-US" dirty="0" err="1"/>
              <a:t>pmol</a:t>
            </a:r>
            <a:r>
              <a:rPr lang="en-US" dirty="0"/>
              <a:t> / l), the norm is 2-5 </a:t>
            </a:r>
            <a:r>
              <a:rPr lang="en-US" dirty="0" err="1"/>
              <a:t>pg</a:t>
            </a:r>
            <a:r>
              <a:rPr lang="en-US" dirty="0"/>
              <a:t> / ml (46-230 </a:t>
            </a:r>
            <a:r>
              <a:rPr lang="en-US" dirty="0" err="1"/>
              <a:t>pmol</a:t>
            </a:r>
            <a:r>
              <a:rPr lang="en-US" dirty="0"/>
              <a:t> / l).</a:t>
            </a:r>
            <a:endParaRPr lang="en-US" b="0" dirty="0"/>
          </a:p>
          <a:p>
            <a:r>
              <a:rPr lang="en-US" dirty="0"/>
              <a:t>2) In cases where the level of growth hormone is 5-10 ng / ml (230-250 </a:t>
            </a:r>
            <a:r>
              <a:rPr lang="en-US" dirty="0" err="1"/>
              <a:t>pmol</a:t>
            </a:r>
            <a:r>
              <a:rPr lang="en-US" dirty="0"/>
              <a:t> / l), a glucose load test is performed. Normally, an increase in plasma glucose inhibits the secretion of growth hormone and its concentration in the blood decreases to 2 ng / ml (93 </a:t>
            </a:r>
            <a:r>
              <a:rPr lang="en-US" dirty="0" err="1"/>
              <a:t>pmol</a:t>
            </a:r>
            <a:r>
              <a:rPr lang="en-US" dirty="0"/>
              <a:t> / l) and less after 45-60 minutes. With acromegaly, the concentration of growth hormone remains at the initial level and often increases. This is due to the autonomy of growth hormone secretion by the adenoma.</a:t>
            </a:r>
            <a:endParaRPr lang="en-US" b="0" dirty="0"/>
          </a:p>
          <a:p>
            <a:r>
              <a:rPr lang="en-US" dirty="0"/>
              <a:t>3) The rhythm of growth hormone secretion. Normally, the highest peak of growth hormone secretion is at night. In acromegaly, there is no nightly peak in secretion.</a:t>
            </a:r>
            <a:endParaRPr lang="en-US" b="0" dirty="0"/>
          </a:p>
          <a:p>
            <a:r>
              <a:rPr lang="ru-RU" sz="1800" dirty="0" smtClean="0"/>
              <a:t>.</a:t>
            </a:r>
            <a:r>
              <a:rPr lang="ru-RU" dirty="0" smtClean="0"/>
              <a:t> </a:t>
            </a:r>
          </a:p>
        </p:txBody>
      </p:sp>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Horizontal)">
                                      <p:cBhvr>
                                        <p:cTn id="7" dur="500"/>
                                        <p:tgtEl>
                                          <p:spTgt spid="6"/>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 calcmode="lin" valueType="num">
                                      <p:cBhvr additive="base">
                                        <p:cTn id="16" dur="5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additive="base">
                                        <p:cTn id="21" dur="5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2" fill="hold" grpId="0" nodeType="after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 calcmode="lin" valueType="num">
                                      <p:cBhvr additive="base">
                                        <p:cTn id="26" dur="500" fill="hold"/>
                                        <p:tgtEl>
                                          <p:spTgt spid="7">
                                            <p:txEl>
                                              <p:pRg st="3" end="3"/>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build="p" autoUpdateAnimBg="0" advAuto="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descr="Файл:Somatotropine.GIF">
            <a:hlinkClick r:id="rId2"/>
          </p:cNvPr>
          <p:cNvPicPr>
            <a:picLocks noChangeAspect="1" noChangeArrowheads="1"/>
          </p:cNvPicPr>
          <p:nvPr/>
        </p:nvPicPr>
        <p:blipFill>
          <a:blip r:embed="rId3" cstate="print"/>
          <a:srcRect/>
          <a:stretch>
            <a:fillRect/>
          </a:stretch>
        </p:blipFill>
        <p:spPr bwMode="auto">
          <a:xfrm>
            <a:off x="7452320" y="116632"/>
            <a:ext cx="1440160" cy="977508"/>
          </a:xfrm>
          <a:prstGeom prst="rect">
            <a:avLst/>
          </a:prstGeom>
          <a:noFill/>
        </p:spPr>
      </p:pic>
      <p:sp>
        <p:nvSpPr>
          <p:cNvPr id="6" name="Rectangle 2"/>
          <p:cNvSpPr txBox="1">
            <a:spLocks noChangeArrowheads="1"/>
          </p:cNvSpPr>
          <p:nvPr/>
        </p:nvSpPr>
        <p:spPr bwMode="auto">
          <a:xfrm>
            <a:off x="3131840" y="476672"/>
            <a:ext cx="3528392" cy="576064"/>
          </a:xfrm>
          <a:prstGeom prst="rect">
            <a:avLst/>
          </a:prstGeom>
          <a:solidFill>
            <a:srgbClr val="FFFFFF"/>
          </a:solidFill>
          <a:ln w="9525">
            <a:noFill/>
            <a:miter lim="800000"/>
            <a:headEnd/>
            <a:tailEnd/>
          </a:ln>
        </p:spPr>
        <p:txBody>
          <a:bodyPr vert="horz" wrap="square" lIns="92075" tIns="46037" rIns="92075" bIns="46037" numCol="1" anchor="ctr" anchorCtr="0" compatLnSpc="1">
            <a:prstTxWarp prst="textNoShape">
              <a:avLst/>
            </a:prstTxWarp>
          </a:bodyPr>
          <a:lstStyle/>
          <a:p>
            <a:pPr lvl="0" algn="ctr" eaLnBrk="1" hangingPunct="1">
              <a:defRPr/>
            </a:pPr>
            <a:r>
              <a:rPr lang="en-US" i="1" dirty="0"/>
              <a:t>Diagnostics</a:t>
            </a:r>
            <a:endParaRPr kumimoji="1" lang="ru-RU" sz="2800" i="1" u="none" strike="noStrike" kern="0" cap="none" spc="0" normalizeH="0" baseline="0" noProof="0" dirty="0" smtClean="0">
              <a:ln>
                <a:noFill/>
              </a:ln>
              <a:solidFill>
                <a:schemeClr val="bg1">
                  <a:lumMod val="75000"/>
                </a:schemeClr>
              </a:solidFill>
              <a:effectLst/>
              <a:uLnTx/>
              <a:uFillTx/>
              <a:latin typeface="+mj-lt"/>
              <a:ea typeface="+mj-ea"/>
              <a:cs typeface="+mj-cs"/>
            </a:endParaRPr>
          </a:p>
        </p:txBody>
      </p:sp>
      <p:sp>
        <p:nvSpPr>
          <p:cNvPr id="1028" name="AutoShape 4" descr="http://www.hgh-therapy-information.com/wp-content/uploads/2009/03/human-growth-hormone-axis.gif"/>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Rectangle 2"/>
          <p:cNvSpPr txBox="1">
            <a:spLocks noChangeArrowheads="1"/>
          </p:cNvSpPr>
          <p:nvPr/>
        </p:nvSpPr>
        <p:spPr bwMode="auto">
          <a:xfrm>
            <a:off x="287016" y="1052736"/>
            <a:ext cx="8856984" cy="1800200"/>
          </a:xfrm>
          <a:prstGeom prst="rect">
            <a:avLst/>
          </a:prstGeom>
          <a:noFill/>
          <a:ln w="9525">
            <a:noFill/>
            <a:miter lim="800000"/>
            <a:headEnd/>
            <a:tailEnd/>
          </a:ln>
        </p:spPr>
        <p:txBody>
          <a:bodyPr vert="horz" wrap="square" lIns="92075" tIns="46037" rIns="92075" bIns="46037" numCol="1" anchor="t" anchorCtr="0" compatLnSpc="1">
            <a:prstTxWarp prst="textNoShape">
              <a:avLst/>
            </a:prstTxWarp>
          </a:bodyPr>
          <a:lstStyle/>
          <a:p>
            <a:r>
              <a:rPr lang="en-US" dirty="0"/>
              <a:t>4) Study of the concentration of IGF-1 in blood plasma. In all patients with acromegaly, the level of IGF-1 in the blood is higher than normal, which indicates an excess of growth hormone.</a:t>
            </a:r>
            <a:endParaRPr lang="en-US" b="0" dirty="0"/>
          </a:p>
          <a:p>
            <a:r>
              <a:rPr lang="en-US" dirty="0"/>
              <a:t>5) Test with </a:t>
            </a:r>
            <a:r>
              <a:rPr lang="en-US" dirty="0" err="1"/>
              <a:t>bromocriptine</a:t>
            </a:r>
            <a:r>
              <a:rPr lang="en-US" dirty="0"/>
              <a:t>. </a:t>
            </a:r>
            <a:r>
              <a:rPr lang="en-US" dirty="0" err="1"/>
              <a:t>Bromocriptine</a:t>
            </a:r>
            <a:r>
              <a:rPr lang="en-US" dirty="0"/>
              <a:t>, being a dopamine agonist, normally increases the secretion of growth hormone. In patients with acromegaly, </a:t>
            </a:r>
            <a:r>
              <a:rPr lang="en-US" dirty="0" err="1"/>
              <a:t>bromocriptine</a:t>
            </a:r>
            <a:r>
              <a:rPr lang="en-US" dirty="0"/>
              <a:t> paradoxically suppresses GH secretion.</a:t>
            </a:r>
            <a:endParaRPr lang="en-US" b="0" dirty="0"/>
          </a:p>
          <a:p>
            <a:r>
              <a:rPr lang="en-US" dirty="0"/>
              <a:t>6) In many patients with acromegaly, glucose tolerance may be impaired. Diabetes mellitus may be much less common. Diabetes is a consequence of insulin resistance caused by excess growth hormone.</a:t>
            </a:r>
            <a:endParaRPr lang="en-US" b="0" dirty="0"/>
          </a:p>
        </p:txBody>
      </p:sp>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Horizontal)">
                                      <p:cBhvr>
                                        <p:cTn id="7" dur="500"/>
                                        <p:tgtEl>
                                          <p:spTgt spid="6"/>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 calcmode="lin" valueType="num">
                                      <p:cBhvr additive="base">
                                        <p:cTn id="16" dur="5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additive="base">
                                        <p:cTn id="21" dur="5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7" grpId="0" build="p" autoUpdateAnimBg="0" advAuto="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482" name="Picture 2" descr="Картинка 318 из 1018">
            <a:hlinkClick r:id="rId2"/>
          </p:cNvPr>
          <p:cNvPicPr>
            <a:picLocks noChangeAspect="1" noChangeArrowheads="1"/>
          </p:cNvPicPr>
          <p:nvPr/>
        </p:nvPicPr>
        <p:blipFill>
          <a:blip r:embed="rId3" cstate="print"/>
          <a:srcRect/>
          <a:stretch>
            <a:fillRect/>
          </a:stretch>
        </p:blipFill>
        <p:spPr bwMode="auto">
          <a:xfrm>
            <a:off x="611560" y="2276872"/>
            <a:ext cx="3267075" cy="2419351"/>
          </a:xfrm>
          <a:prstGeom prst="rect">
            <a:avLst/>
          </a:prstGeom>
          <a:noFill/>
        </p:spPr>
      </p:pic>
      <p:pic>
        <p:nvPicPr>
          <p:cNvPr id="20484" name="Picture 4" descr="Картинка 130 из 1018">
            <a:hlinkClick r:id="rId4"/>
          </p:cNvPr>
          <p:cNvPicPr>
            <a:picLocks noChangeAspect="1" noChangeArrowheads="1"/>
          </p:cNvPicPr>
          <p:nvPr/>
        </p:nvPicPr>
        <p:blipFill>
          <a:blip r:embed="rId5" cstate="print"/>
          <a:srcRect/>
          <a:stretch>
            <a:fillRect/>
          </a:stretch>
        </p:blipFill>
        <p:spPr bwMode="auto">
          <a:xfrm>
            <a:off x="3707904" y="2060848"/>
            <a:ext cx="4762500" cy="3114676"/>
          </a:xfrm>
          <a:prstGeom prst="rect">
            <a:avLst/>
          </a:prstGeom>
          <a:noFill/>
        </p:spPr>
      </p:pic>
      <p:pic>
        <p:nvPicPr>
          <p:cNvPr id="20486" name="Picture 6" descr="Картинка 100 из 567">
            <a:hlinkClick r:id="rId6"/>
          </p:cNvPr>
          <p:cNvPicPr>
            <a:picLocks noChangeAspect="1" noChangeArrowheads="1"/>
          </p:cNvPicPr>
          <p:nvPr/>
        </p:nvPicPr>
        <p:blipFill>
          <a:blip r:embed="rId7" cstate="print"/>
          <a:srcRect/>
          <a:stretch>
            <a:fillRect/>
          </a:stretch>
        </p:blipFill>
        <p:spPr bwMode="auto">
          <a:xfrm>
            <a:off x="971600" y="4365104"/>
            <a:ext cx="2520280" cy="1842955"/>
          </a:xfrm>
          <a:prstGeom prst="rect">
            <a:avLst/>
          </a:prstGeom>
          <a:noFill/>
        </p:spPr>
      </p:pic>
      <p:sp>
        <p:nvSpPr>
          <p:cNvPr id="7" name="Rectangle 3"/>
          <p:cNvSpPr>
            <a:spLocks noGrp="1" noChangeArrowheads="1"/>
          </p:cNvSpPr>
          <p:nvPr>
            <p:ph type="title"/>
          </p:nvPr>
        </p:nvSpPr>
        <p:spPr>
          <a:xfrm>
            <a:off x="539552" y="692696"/>
            <a:ext cx="6264696" cy="576064"/>
          </a:xfrm>
          <a:solidFill>
            <a:srgbClr val="FFFFFF"/>
          </a:solidFill>
          <a:ln/>
        </p:spPr>
        <p:txBody>
          <a:bodyPr/>
          <a:lstStyle/>
          <a:p>
            <a:r>
              <a:rPr lang="en-US" b="1" dirty="0"/>
              <a:t>Acromegaly</a:t>
            </a:r>
          </a:p>
        </p:txBody>
      </p:sp>
      <p:sp>
        <p:nvSpPr>
          <p:cNvPr id="8" name="Rectangle 2"/>
          <p:cNvSpPr txBox="1">
            <a:spLocks noChangeArrowheads="1"/>
          </p:cNvSpPr>
          <p:nvPr/>
        </p:nvSpPr>
        <p:spPr bwMode="auto">
          <a:xfrm>
            <a:off x="1259632" y="1448614"/>
            <a:ext cx="2952328" cy="576064"/>
          </a:xfrm>
          <a:prstGeom prst="rect">
            <a:avLst/>
          </a:prstGeom>
          <a:solidFill>
            <a:srgbClr val="FFFFFF"/>
          </a:solidFill>
          <a:ln w="9525">
            <a:noFill/>
            <a:miter lim="800000"/>
            <a:headEnd/>
            <a:tailEnd/>
          </a:ln>
        </p:spPr>
        <p:txBody>
          <a:bodyPr vert="horz" wrap="square" lIns="92075" tIns="46037" rIns="92075" bIns="46037" numCol="1" anchor="ctr" anchorCtr="0" compatLnSpc="1">
            <a:prstTxWarp prst="textNoShape">
              <a:avLst/>
            </a:prstTxWarp>
          </a:bodyPr>
          <a:lstStyle/>
          <a:p>
            <a:pPr lvl="0" eaLnBrk="1" hangingPunct="1">
              <a:defRPr/>
            </a:pPr>
            <a:r>
              <a:rPr lang="en-US" i="1" dirty="0"/>
              <a:t>Treatment - operative</a:t>
            </a:r>
            <a:endParaRPr kumimoji="1" lang="ru-RU" sz="2000" i="1" u="none" strike="noStrike" kern="0" cap="none" spc="0" normalizeH="0" baseline="0" noProof="0" dirty="0" smtClean="0">
              <a:ln>
                <a:noFill/>
              </a:ln>
              <a:solidFill>
                <a:schemeClr val="bg1">
                  <a:lumMod val="75000"/>
                </a:schemeClr>
              </a:solidFill>
              <a:effectLst/>
              <a:uLnTx/>
              <a:uFillTx/>
              <a:latin typeface="+mj-lt"/>
              <a:ea typeface="+mj-ea"/>
              <a:cs typeface="+mj-cs"/>
            </a:endParaRPr>
          </a:p>
        </p:txBody>
      </p:sp>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Horizontal)">
                                      <p:cBhvr>
                                        <p:cTn id="7" dur="500"/>
                                        <p:tgtEl>
                                          <p:spTgt spid="7"/>
                                        </p:tgtEl>
                                      </p:cBhvr>
                                    </p:animEffect>
                                  </p:childTnLst>
                                </p:cTn>
                              </p:par>
                            </p:childTnLst>
                          </p:cTn>
                        </p:par>
                        <p:par>
                          <p:cTn id="8" fill="hold">
                            <p:stCondLst>
                              <p:cond delay="500"/>
                            </p:stCondLst>
                            <p:childTnLst>
                              <p:par>
                                <p:cTn id="9" presetID="16" presetClass="entr" presetSubtype="42"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outHorizont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8"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3"/>
          <p:cNvSpPr>
            <a:spLocks noGrp="1" noChangeArrowheads="1"/>
          </p:cNvSpPr>
          <p:nvPr>
            <p:ph type="title"/>
          </p:nvPr>
        </p:nvSpPr>
        <p:spPr>
          <a:xfrm>
            <a:off x="539552" y="692696"/>
            <a:ext cx="6264696" cy="576064"/>
          </a:xfrm>
          <a:solidFill>
            <a:srgbClr val="FFFFFF"/>
          </a:solidFill>
          <a:ln/>
        </p:spPr>
        <p:txBody>
          <a:bodyPr/>
          <a:lstStyle/>
          <a:p>
            <a:r>
              <a:rPr lang="en-US" b="1" dirty="0"/>
              <a:t>Acromegaly</a:t>
            </a:r>
            <a:br>
              <a:rPr lang="en-US" b="1" dirty="0"/>
            </a:br>
            <a:r>
              <a:rPr lang="ru-RU" sz="3200" b="1" dirty="0" smtClean="0">
                <a:solidFill>
                  <a:srgbClr val="0000FF"/>
                </a:solidFill>
              </a:rPr>
              <a:t> </a:t>
            </a:r>
            <a:endParaRPr lang="ru-RU" sz="3200" b="1" dirty="0">
              <a:solidFill>
                <a:srgbClr val="0000FF"/>
              </a:solidFill>
            </a:endParaRPr>
          </a:p>
        </p:txBody>
      </p:sp>
      <p:sp>
        <p:nvSpPr>
          <p:cNvPr id="8" name="Rectangle 2"/>
          <p:cNvSpPr txBox="1">
            <a:spLocks noChangeArrowheads="1"/>
          </p:cNvSpPr>
          <p:nvPr/>
        </p:nvSpPr>
        <p:spPr bwMode="auto">
          <a:xfrm>
            <a:off x="539552" y="1268760"/>
            <a:ext cx="2952328" cy="576064"/>
          </a:xfrm>
          <a:prstGeom prst="rect">
            <a:avLst/>
          </a:prstGeom>
          <a:solidFill>
            <a:srgbClr val="FFFFFF"/>
          </a:solidFill>
          <a:ln w="9525">
            <a:noFill/>
            <a:miter lim="800000"/>
            <a:headEnd/>
            <a:tailEnd/>
          </a:ln>
        </p:spPr>
        <p:txBody>
          <a:bodyPr vert="horz" wrap="square" lIns="92075" tIns="46037" rIns="92075" bIns="46037" numCol="1" anchor="ctr" anchorCtr="0" compatLnSpc="1">
            <a:prstTxWarp prst="textNoShape">
              <a:avLst/>
            </a:prstTxWarp>
          </a:bodyPr>
          <a:lstStyle/>
          <a:p>
            <a:pPr lvl="0" eaLnBrk="1" hangingPunct="1">
              <a:defRPr/>
            </a:pPr>
            <a:r>
              <a:rPr lang="en-US" i="1" dirty="0"/>
              <a:t>Treatment - conservative</a:t>
            </a:r>
            <a:endParaRPr kumimoji="1" lang="ru-RU" sz="2000" i="1" u="none" strike="noStrike" kern="0" cap="none" spc="0" normalizeH="0" baseline="0" noProof="0" dirty="0" smtClean="0">
              <a:ln>
                <a:noFill/>
              </a:ln>
              <a:solidFill>
                <a:schemeClr val="bg1">
                  <a:lumMod val="75000"/>
                </a:schemeClr>
              </a:solidFill>
              <a:effectLst/>
              <a:uLnTx/>
              <a:uFillTx/>
              <a:latin typeface="+mj-lt"/>
              <a:ea typeface="+mj-ea"/>
              <a:cs typeface="+mj-cs"/>
            </a:endParaRPr>
          </a:p>
        </p:txBody>
      </p:sp>
      <p:sp>
        <p:nvSpPr>
          <p:cNvPr id="11" name="TextBox 10"/>
          <p:cNvSpPr txBox="1"/>
          <p:nvPr/>
        </p:nvSpPr>
        <p:spPr>
          <a:xfrm>
            <a:off x="683568" y="2996952"/>
            <a:ext cx="7992888" cy="4093428"/>
          </a:xfrm>
          <a:prstGeom prst="rect">
            <a:avLst/>
          </a:prstGeom>
          <a:noFill/>
        </p:spPr>
        <p:txBody>
          <a:bodyPr wrap="square" rtlCol="0">
            <a:spAutoFit/>
          </a:bodyPr>
          <a:lstStyle/>
          <a:p>
            <a:r>
              <a:rPr lang="en-US" dirty="0" err="1"/>
              <a:t>Telegammotherapy</a:t>
            </a:r>
            <a:r>
              <a:rPr lang="en-US" dirty="0"/>
              <a:t> </a:t>
            </a:r>
            <a:r>
              <a:rPr lang="en-US" b="0" dirty="0"/>
              <a:t>in a total dose of 4500-5000 Rad is successful in 60-80% of patients. However, the effect occurs slowly over 2-5 years.</a:t>
            </a:r>
          </a:p>
          <a:p>
            <a:r>
              <a:rPr lang="en-US" dirty="0"/>
              <a:t>Proton beam </a:t>
            </a:r>
            <a:r>
              <a:rPr lang="en-US" b="0" dirty="0"/>
              <a:t>(irradiation by heavy particles) to the pituitary gland. In these cases, the normalization of the level of growth hormone in the blood serum &lt;5 ng / ml occurs faster than with </a:t>
            </a:r>
            <a:r>
              <a:rPr lang="en-US" b="0" dirty="0" err="1"/>
              <a:t>telegammotherapy</a:t>
            </a:r>
            <a:r>
              <a:rPr lang="en-US" b="0" dirty="0"/>
              <a:t>.</a:t>
            </a:r>
          </a:p>
          <a:p>
            <a:r>
              <a:rPr lang="en-US" dirty="0"/>
              <a:t>Treatment by implantation of radioactive gold into the tumor is effective in 70% of patients, but it is carried out only in certain centers.</a:t>
            </a:r>
            <a:endParaRPr lang="en-US" b="0" dirty="0"/>
          </a:p>
          <a:p>
            <a:endParaRPr lang="ru-RU" sz="2000" dirty="0"/>
          </a:p>
        </p:txBody>
      </p:sp>
      <p:pic>
        <p:nvPicPr>
          <p:cNvPr id="1026" name="Picture 2" descr="Картинка 12 из 6506">
            <a:hlinkClick r:id="rId2"/>
          </p:cNvPr>
          <p:cNvPicPr>
            <a:picLocks noChangeAspect="1" noChangeArrowheads="1"/>
          </p:cNvPicPr>
          <p:nvPr/>
        </p:nvPicPr>
        <p:blipFill>
          <a:blip r:embed="rId3" cstate="print"/>
          <a:srcRect/>
          <a:stretch>
            <a:fillRect/>
          </a:stretch>
        </p:blipFill>
        <p:spPr bwMode="auto">
          <a:xfrm>
            <a:off x="3347864" y="1268760"/>
            <a:ext cx="2592288" cy="1676953"/>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Horizontal)">
                                      <p:cBhvr>
                                        <p:cTn id="7" dur="500"/>
                                        <p:tgtEl>
                                          <p:spTgt spid="7"/>
                                        </p:tgtEl>
                                      </p:cBhvr>
                                    </p:animEffect>
                                  </p:childTnLst>
                                </p:cTn>
                              </p:par>
                            </p:childTnLst>
                          </p:cTn>
                        </p:par>
                        <p:par>
                          <p:cTn id="8" fill="hold">
                            <p:stCondLst>
                              <p:cond delay="500"/>
                            </p:stCondLst>
                            <p:childTnLst>
                              <p:par>
                                <p:cTn id="9" presetID="16" presetClass="entr" presetSubtype="42"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outHorizont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8"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3"/>
          <p:cNvSpPr>
            <a:spLocks noGrp="1" noChangeArrowheads="1"/>
          </p:cNvSpPr>
          <p:nvPr>
            <p:ph type="title"/>
          </p:nvPr>
        </p:nvSpPr>
        <p:spPr>
          <a:xfrm>
            <a:off x="539552" y="692696"/>
            <a:ext cx="6264696" cy="576064"/>
          </a:xfrm>
          <a:solidFill>
            <a:srgbClr val="FFFFFF"/>
          </a:solidFill>
          <a:ln/>
        </p:spPr>
        <p:txBody>
          <a:bodyPr/>
          <a:lstStyle/>
          <a:p>
            <a:r>
              <a:rPr lang="en-US" b="1" dirty="0"/>
              <a:t>Acromegaly</a:t>
            </a:r>
            <a:br>
              <a:rPr lang="en-US" b="1" dirty="0"/>
            </a:br>
            <a:r>
              <a:rPr lang="en-US" b="1" i="1" dirty="0"/>
              <a:t>Treatment - conservative</a:t>
            </a:r>
            <a:endParaRPr lang="en-US" dirty="0"/>
          </a:p>
        </p:txBody>
      </p:sp>
      <p:sp>
        <p:nvSpPr>
          <p:cNvPr id="10" name="TextBox 9"/>
          <p:cNvSpPr txBox="1"/>
          <p:nvPr/>
        </p:nvSpPr>
        <p:spPr>
          <a:xfrm>
            <a:off x="467544" y="3068960"/>
            <a:ext cx="8208912" cy="2308324"/>
          </a:xfrm>
          <a:prstGeom prst="rect">
            <a:avLst/>
          </a:prstGeom>
          <a:noFill/>
        </p:spPr>
        <p:txBody>
          <a:bodyPr wrap="square" rtlCol="0">
            <a:spAutoFit/>
          </a:bodyPr>
          <a:lstStyle/>
          <a:p>
            <a:r>
              <a:rPr lang="en-US" dirty="0" err="1" smtClean="0"/>
              <a:t>Sandostatin</a:t>
            </a:r>
            <a:r>
              <a:rPr lang="en-US" dirty="0" smtClean="0"/>
              <a:t> </a:t>
            </a:r>
            <a:r>
              <a:rPr lang="en-US" dirty="0"/>
              <a:t>- </a:t>
            </a:r>
            <a:r>
              <a:rPr lang="en-US" b="0" dirty="0"/>
              <a:t>LAR - 30 mg intramuscularly 1 time in 2-3 weeks</a:t>
            </a:r>
          </a:p>
          <a:p>
            <a:r>
              <a:rPr lang="en-US" dirty="0" err="1"/>
              <a:t>Lanreotide</a:t>
            </a:r>
            <a:r>
              <a:rPr lang="en-US" dirty="0"/>
              <a:t> (</a:t>
            </a:r>
            <a:r>
              <a:rPr lang="en-US" dirty="0" err="1"/>
              <a:t>somatulin</a:t>
            </a:r>
            <a:r>
              <a:rPr lang="en-US" dirty="0"/>
              <a:t>) </a:t>
            </a:r>
            <a:r>
              <a:rPr lang="en-US" b="0" dirty="0"/>
              <a:t>- 10-30 mg intramuscularly 1 time in 28 days - the effectiveness of reducing STH and IRF-1 65-70%; in 20-50%, a decrease in the volume of adenoma is more than 45% of the original </a:t>
            </a:r>
            <a:r>
              <a:rPr lang="en-US" b="0" i="1" dirty="0"/>
              <a:t>.</a:t>
            </a:r>
            <a:endParaRPr lang="en-US" b="0" dirty="0"/>
          </a:p>
          <a:p>
            <a:endParaRPr lang="ru-RU" dirty="0" smtClean="0">
              <a:solidFill>
                <a:srgbClr val="0000FF"/>
              </a:solidFill>
            </a:endParaRPr>
          </a:p>
        </p:txBody>
      </p:sp>
      <p:pic>
        <p:nvPicPr>
          <p:cNvPr id="2050" name="Picture 2" descr="http://media.nowpublic.net/images/32/7/327a3dc96ffedfe7fe1fe07d6f10a1ac.jpg">
            <a:hlinkClick r:id="rId2"/>
          </p:cNvPr>
          <p:cNvPicPr>
            <a:picLocks noChangeAspect="1" noChangeArrowheads="1"/>
          </p:cNvPicPr>
          <p:nvPr/>
        </p:nvPicPr>
        <p:blipFill>
          <a:blip r:embed="rId3" cstate="print"/>
          <a:srcRect/>
          <a:stretch>
            <a:fillRect/>
          </a:stretch>
        </p:blipFill>
        <p:spPr bwMode="auto">
          <a:xfrm>
            <a:off x="6934762" y="692696"/>
            <a:ext cx="1453662" cy="1224136"/>
          </a:xfrm>
          <a:prstGeom prst="rect">
            <a:avLst/>
          </a:prstGeom>
          <a:noFill/>
        </p:spPr>
      </p:pic>
      <p:sp>
        <p:nvSpPr>
          <p:cNvPr id="6" name="Rectangle 3"/>
          <p:cNvSpPr txBox="1">
            <a:spLocks noChangeArrowheads="1"/>
          </p:cNvSpPr>
          <p:nvPr/>
        </p:nvSpPr>
        <p:spPr bwMode="auto">
          <a:xfrm>
            <a:off x="467544" y="1988840"/>
            <a:ext cx="8229600" cy="936104"/>
          </a:xfrm>
          <a:prstGeom prst="rect">
            <a:avLst/>
          </a:prstGeom>
          <a:solidFill>
            <a:srgbClr val="0000FF"/>
          </a:solidFill>
          <a:ln w="9525">
            <a:noFill/>
            <a:miter lim="800000"/>
            <a:headEnd/>
            <a:tailEnd/>
          </a:ln>
        </p:spPr>
        <p:txBody>
          <a:bodyPr vert="horz" wrap="square" lIns="92075" tIns="46037" rIns="92075" bIns="46037" numCol="1" anchor="t" anchorCtr="0" compatLnSpc="1">
            <a:prstTxWarp prst="textNoShape">
              <a:avLst/>
            </a:prstTxWarp>
          </a:bodyPr>
          <a:lstStyle/>
          <a:p>
            <a:r>
              <a:rPr lang="en-US" sz="2000" dirty="0"/>
              <a:t>Somatostatin - 14-amino acid cyclic peptide: reduces GH</a:t>
            </a:r>
            <a:endParaRPr lang="en-US" sz="2000" b="0" dirty="0"/>
          </a:p>
        </p:txBody>
      </p:sp>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title"/>
          </p:nvPr>
        </p:nvSpPr>
        <p:spPr>
          <a:xfrm>
            <a:off x="1619672" y="620688"/>
            <a:ext cx="6120680" cy="685800"/>
          </a:xfrm>
          <a:noFill/>
          <a:ln/>
        </p:spPr>
        <p:txBody>
          <a:bodyPr/>
          <a:lstStyle/>
          <a:p>
            <a:r>
              <a:rPr lang="en-US" b="1" dirty="0"/>
              <a:t>Tumors of the adenohypophysis</a:t>
            </a:r>
          </a:p>
        </p:txBody>
      </p:sp>
      <p:sp>
        <p:nvSpPr>
          <p:cNvPr id="6" name="TextBox 5"/>
          <p:cNvSpPr txBox="1"/>
          <p:nvPr/>
        </p:nvSpPr>
        <p:spPr>
          <a:xfrm>
            <a:off x="755576" y="2492896"/>
            <a:ext cx="3168352" cy="523220"/>
          </a:xfrm>
          <a:prstGeom prst="rect">
            <a:avLst/>
          </a:prstGeom>
          <a:solidFill>
            <a:srgbClr val="FFFFFF"/>
          </a:solidFill>
        </p:spPr>
        <p:txBody>
          <a:bodyPr wrap="square" rtlCol="0">
            <a:spAutoFit/>
          </a:bodyPr>
          <a:lstStyle/>
          <a:p>
            <a:r>
              <a:rPr lang="en-US" dirty="0"/>
              <a:t>Hormone active</a:t>
            </a:r>
            <a:r>
              <a:rPr lang="ru-RU" sz="2800" dirty="0" smtClean="0">
                <a:solidFill>
                  <a:srgbClr val="0000FF"/>
                </a:solidFill>
              </a:rPr>
              <a:t> </a:t>
            </a:r>
            <a:endParaRPr lang="ru-RU" sz="2800" dirty="0">
              <a:solidFill>
                <a:srgbClr val="0000FF"/>
              </a:solidFill>
            </a:endParaRPr>
          </a:p>
        </p:txBody>
      </p:sp>
      <p:sp>
        <p:nvSpPr>
          <p:cNvPr id="7" name="TextBox 6"/>
          <p:cNvSpPr txBox="1"/>
          <p:nvPr/>
        </p:nvSpPr>
        <p:spPr>
          <a:xfrm>
            <a:off x="4499992" y="2132856"/>
            <a:ext cx="3672408" cy="461665"/>
          </a:xfrm>
          <a:prstGeom prst="rect">
            <a:avLst/>
          </a:prstGeom>
          <a:solidFill>
            <a:srgbClr val="FFFFFF"/>
          </a:solidFill>
        </p:spPr>
        <p:txBody>
          <a:bodyPr wrap="square" rtlCol="0">
            <a:spAutoFit/>
          </a:bodyPr>
          <a:lstStyle/>
          <a:p>
            <a:pPr algn="ctr"/>
            <a:r>
              <a:rPr lang="en-US" dirty="0"/>
              <a:t>Hormone </a:t>
            </a:r>
            <a:r>
              <a:rPr lang="en-US" dirty="0" err="1"/>
              <a:t>INactive</a:t>
            </a:r>
            <a:r>
              <a:rPr lang="en-US" dirty="0"/>
              <a:t> 23%</a:t>
            </a:r>
            <a:endParaRPr lang="ru-RU" sz="2800" dirty="0">
              <a:solidFill>
                <a:srgbClr val="0000FF"/>
              </a:solidFill>
            </a:endParaRPr>
          </a:p>
        </p:txBody>
      </p:sp>
      <p:sp>
        <p:nvSpPr>
          <p:cNvPr id="8" name="Стрелка вниз 7"/>
          <p:cNvSpPr/>
          <p:nvPr/>
        </p:nvSpPr>
        <p:spPr bwMode="auto">
          <a:xfrm rot="1887212">
            <a:off x="2772765" y="1383451"/>
            <a:ext cx="432048" cy="953342"/>
          </a:xfrm>
          <a:prstGeom prst="downArrow">
            <a:avLst/>
          </a:prstGeom>
          <a:solidFill>
            <a:srgbClr val="CC99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ru-RU" sz="2400" b="1" i="0" u="none" strike="noStrike" cap="none" normalizeH="0" baseline="0" smtClean="0">
              <a:ln>
                <a:noFill/>
              </a:ln>
              <a:solidFill>
                <a:schemeClr val="tx1"/>
              </a:solidFill>
              <a:effectLst/>
              <a:latin typeface="Times New Roman" pitchFamily="18" charset="0"/>
            </a:endParaRPr>
          </a:p>
        </p:txBody>
      </p:sp>
      <p:sp>
        <p:nvSpPr>
          <p:cNvPr id="9" name="Стрелка вниз 8"/>
          <p:cNvSpPr/>
          <p:nvPr/>
        </p:nvSpPr>
        <p:spPr bwMode="auto">
          <a:xfrm rot="19344196">
            <a:off x="4518261" y="1305532"/>
            <a:ext cx="432048" cy="915115"/>
          </a:xfrm>
          <a:prstGeom prst="downArrow">
            <a:avLst/>
          </a:prstGeom>
          <a:solidFill>
            <a:srgbClr val="CC99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ru-RU" sz="2400" b="1" i="0" u="none" strike="noStrike" cap="none" normalizeH="0" baseline="0" smtClean="0">
              <a:ln>
                <a:noFill/>
              </a:ln>
              <a:solidFill>
                <a:schemeClr val="tx1"/>
              </a:solidFill>
              <a:effectLst/>
              <a:latin typeface="Times New Roman" pitchFamily="18" charset="0"/>
            </a:endParaRPr>
          </a:p>
        </p:txBody>
      </p:sp>
      <p:sp>
        <p:nvSpPr>
          <p:cNvPr id="10" name="TextBox 9"/>
          <p:cNvSpPr txBox="1"/>
          <p:nvPr/>
        </p:nvSpPr>
        <p:spPr>
          <a:xfrm>
            <a:off x="4067944" y="3284984"/>
            <a:ext cx="3960440" cy="461665"/>
          </a:xfrm>
          <a:prstGeom prst="rect">
            <a:avLst/>
          </a:prstGeom>
          <a:solidFill>
            <a:srgbClr val="FFFFFF"/>
          </a:solidFill>
        </p:spPr>
        <p:txBody>
          <a:bodyPr wrap="square" rtlCol="0">
            <a:spAutoFit/>
          </a:bodyPr>
          <a:lstStyle/>
          <a:p>
            <a:pPr algn="ctr"/>
            <a:r>
              <a:rPr lang="en-US" dirty="0" err="1"/>
              <a:t>Prolactinoma</a:t>
            </a:r>
            <a:r>
              <a:rPr lang="en-US" dirty="0"/>
              <a:t> 27%</a:t>
            </a:r>
            <a:endParaRPr lang="ru-RU" sz="2800" dirty="0">
              <a:solidFill>
                <a:srgbClr val="C00000"/>
              </a:solidFill>
            </a:endParaRPr>
          </a:p>
        </p:txBody>
      </p:sp>
      <p:sp>
        <p:nvSpPr>
          <p:cNvPr id="11" name="TextBox 10"/>
          <p:cNvSpPr txBox="1"/>
          <p:nvPr/>
        </p:nvSpPr>
        <p:spPr>
          <a:xfrm>
            <a:off x="3203848" y="3861048"/>
            <a:ext cx="4824536" cy="461665"/>
          </a:xfrm>
          <a:prstGeom prst="rect">
            <a:avLst/>
          </a:prstGeom>
          <a:solidFill>
            <a:srgbClr val="FFFFFF"/>
          </a:solidFill>
        </p:spPr>
        <p:txBody>
          <a:bodyPr wrap="square" rtlCol="0">
            <a:spAutoFit/>
          </a:bodyPr>
          <a:lstStyle/>
          <a:p>
            <a:pPr algn="ctr"/>
            <a:r>
              <a:rPr lang="en-US" dirty="0"/>
              <a:t>ACTH-secreting 15%</a:t>
            </a:r>
            <a:endParaRPr lang="ru-RU" sz="2800" dirty="0">
              <a:solidFill>
                <a:srgbClr val="C00000"/>
              </a:solidFill>
            </a:endParaRPr>
          </a:p>
        </p:txBody>
      </p:sp>
      <p:sp>
        <p:nvSpPr>
          <p:cNvPr id="12" name="TextBox 11"/>
          <p:cNvSpPr txBox="1"/>
          <p:nvPr/>
        </p:nvSpPr>
        <p:spPr>
          <a:xfrm>
            <a:off x="1080495" y="5636337"/>
            <a:ext cx="7272808" cy="461665"/>
          </a:xfrm>
          <a:prstGeom prst="rect">
            <a:avLst/>
          </a:prstGeom>
          <a:solidFill>
            <a:srgbClr val="FFFFFF"/>
          </a:solidFill>
        </p:spPr>
        <p:txBody>
          <a:bodyPr wrap="square" rtlCol="0">
            <a:spAutoFit/>
          </a:bodyPr>
          <a:lstStyle/>
          <a:p>
            <a:pPr algn="ctr"/>
            <a:r>
              <a:rPr lang="en-US" dirty="0"/>
              <a:t>TSH-secreting 1%</a:t>
            </a:r>
            <a:endParaRPr lang="ru-RU" sz="2800" dirty="0">
              <a:solidFill>
                <a:srgbClr val="C00000"/>
              </a:solidFill>
            </a:endParaRPr>
          </a:p>
        </p:txBody>
      </p:sp>
      <p:sp>
        <p:nvSpPr>
          <p:cNvPr id="13" name="TextBox 12"/>
          <p:cNvSpPr txBox="1"/>
          <p:nvPr/>
        </p:nvSpPr>
        <p:spPr>
          <a:xfrm>
            <a:off x="1403648" y="5085184"/>
            <a:ext cx="6624736" cy="461665"/>
          </a:xfrm>
          <a:prstGeom prst="rect">
            <a:avLst/>
          </a:prstGeom>
          <a:solidFill>
            <a:srgbClr val="FFFFFF"/>
          </a:solidFill>
        </p:spPr>
        <p:txBody>
          <a:bodyPr wrap="square" rtlCol="0">
            <a:spAutoFit/>
          </a:bodyPr>
          <a:lstStyle/>
          <a:p>
            <a:pPr algn="ctr"/>
            <a:r>
              <a:rPr lang="en-US" dirty="0"/>
              <a:t>LH or FSH-secreting 8%</a:t>
            </a:r>
            <a:endParaRPr lang="ru-RU" sz="2800" dirty="0">
              <a:solidFill>
                <a:srgbClr val="C00000"/>
              </a:solidFill>
            </a:endParaRPr>
          </a:p>
        </p:txBody>
      </p:sp>
      <p:sp>
        <p:nvSpPr>
          <p:cNvPr id="14" name="TextBox 13"/>
          <p:cNvSpPr txBox="1"/>
          <p:nvPr/>
        </p:nvSpPr>
        <p:spPr>
          <a:xfrm>
            <a:off x="2483768" y="4471392"/>
            <a:ext cx="5688632" cy="461665"/>
          </a:xfrm>
          <a:prstGeom prst="rect">
            <a:avLst/>
          </a:prstGeom>
          <a:solidFill>
            <a:srgbClr val="FFFFFF"/>
          </a:solidFill>
        </p:spPr>
        <p:txBody>
          <a:bodyPr wrap="square" rtlCol="0">
            <a:spAutoFit/>
          </a:bodyPr>
          <a:lstStyle/>
          <a:p>
            <a:pPr algn="ctr"/>
            <a:r>
              <a:rPr lang="en-US" dirty="0"/>
              <a:t>Mixed 12%</a:t>
            </a:r>
            <a:endParaRPr lang="ru-RU" sz="2800" dirty="0">
              <a:solidFill>
                <a:srgbClr val="C00000"/>
              </a:solidFill>
            </a:endParaRPr>
          </a:p>
        </p:txBody>
      </p:sp>
      <p:sp>
        <p:nvSpPr>
          <p:cNvPr id="15" name="Стрелка вниз 14"/>
          <p:cNvSpPr/>
          <p:nvPr/>
        </p:nvSpPr>
        <p:spPr bwMode="auto">
          <a:xfrm rot="892907">
            <a:off x="1042735" y="3031972"/>
            <a:ext cx="432048" cy="2292649"/>
          </a:xfrm>
          <a:prstGeom prst="downArrow">
            <a:avLst/>
          </a:prstGeom>
          <a:solidFill>
            <a:srgbClr val="CC99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ru-RU" sz="2400" b="1" i="0" u="none" strike="noStrike" cap="none" normalizeH="0" baseline="0" smtClean="0">
              <a:ln>
                <a:noFill/>
              </a:ln>
              <a:solidFill>
                <a:schemeClr val="tx1"/>
              </a:solidFill>
              <a:effectLst/>
              <a:latin typeface="Times New Roman" pitchFamily="18" charset="0"/>
            </a:endParaRPr>
          </a:p>
        </p:txBody>
      </p:sp>
      <p:sp>
        <p:nvSpPr>
          <p:cNvPr id="16" name="Стрелка вниз 15"/>
          <p:cNvSpPr/>
          <p:nvPr/>
        </p:nvSpPr>
        <p:spPr bwMode="auto">
          <a:xfrm>
            <a:off x="1619672" y="3068960"/>
            <a:ext cx="432048" cy="1944216"/>
          </a:xfrm>
          <a:prstGeom prst="downArrow">
            <a:avLst/>
          </a:prstGeom>
          <a:solidFill>
            <a:srgbClr val="CC99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ru-RU" sz="2400" b="1" i="0" u="none" strike="noStrike" cap="none" normalizeH="0" baseline="0" smtClean="0">
              <a:ln>
                <a:noFill/>
              </a:ln>
              <a:solidFill>
                <a:schemeClr val="tx1"/>
              </a:solidFill>
              <a:effectLst/>
              <a:latin typeface="Times New Roman" pitchFamily="18" charset="0"/>
            </a:endParaRPr>
          </a:p>
        </p:txBody>
      </p:sp>
      <p:sp>
        <p:nvSpPr>
          <p:cNvPr id="17" name="Стрелка вниз 16"/>
          <p:cNvSpPr/>
          <p:nvPr/>
        </p:nvSpPr>
        <p:spPr bwMode="auto">
          <a:xfrm rot="20865736">
            <a:off x="2058243" y="3052741"/>
            <a:ext cx="432048" cy="1413379"/>
          </a:xfrm>
          <a:prstGeom prst="downArrow">
            <a:avLst/>
          </a:prstGeom>
          <a:solidFill>
            <a:srgbClr val="CC99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ru-RU" sz="2400" b="1" i="0" u="none" strike="noStrike" cap="none" normalizeH="0" baseline="0" smtClean="0">
              <a:ln>
                <a:noFill/>
              </a:ln>
              <a:solidFill>
                <a:schemeClr val="tx1"/>
              </a:solidFill>
              <a:effectLst/>
              <a:latin typeface="Times New Roman" pitchFamily="18" charset="0"/>
            </a:endParaRPr>
          </a:p>
        </p:txBody>
      </p:sp>
      <p:sp>
        <p:nvSpPr>
          <p:cNvPr id="18" name="Стрелка вниз 17"/>
          <p:cNvSpPr/>
          <p:nvPr/>
        </p:nvSpPr>
        <p:spPr bwMode="auto">
          <a:xfrm rot="19264517">
            <a:off x="2573095" y="2957508"/>
            <a:ext cx="432048" cy="1124668"/>
          </a:xfrm>
          <a:prstGeom prst="downArrow">
            <a:avLst/>
          </a:prstGeom>
          <a:solidFill>
            <a:srgbClr val="CC99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ru-RU" sz="2400" b="1" i="0" u="none" strike="noStrike" cap="none" normalizeH="0" baseline="0" smtClean="0">
              <a:ln>
                <a:noFill/>
              </a:ln>
              <a:solidFill>
                <a:schemeClr val="tx1"/>
              </a:solidFill>
              <a:effectLst/>
              <a:latin typeface="Times New Roman" pitchFamily="18" charset="0"/>
            </a:endParaRPr>
          </a:p>
        </p:txBody>
      </p:sp>
      <p:sp>
        <p:nvSpPr>
          <p:cNvPr id="19" name="Стрелка вниз 18"/>
          <p:cNvSpPr/>
          <p:nvPr/>
        </p:nvSpPr>
        <p:spPr bwMode="auto">
          <a:xfrm rot="17294558">
            <a:off x="3248083" y="2678269"/>
            <a:ext cx="432048" cy="1315482"/>
          </a:xfrm>
          <a:prstGeom prst="downArrow">
            <a:avLst/>
          </a:prstGeom>
          <a:solidFill>
            <a:srgbClr val="CC99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ru-RU" sz="2400" b="1" i="0" u="none" strike="noStrike" cap="none" normalizeH="0" baseline="0" smtClean="0">
              <a:ln>
                <a:noFill/>
              </a:ln>
              <a:solidFill>
                <a:schemeClr val="tx1"/>
              </a:solidFill>
              <a:effectLst/>
              <a:latin typeface="Times New Roman" pitchFamily="18" charset="0"/>
            </a:endParaRPr>
          </a:p>
        </p:txBody>
      </p:sp>
      <p:pic>
        <p:nvPicPr>
          <p:cNvPr id="20" name="Picture 5" descr="Картинка 14 из 7420">
            <a:hlinkClick r:id="rId2"/>
          </p:cNvPr>
          <p:cNvPicPr>
            <a:picLocks noChangeAspect="1" noChangeArrowheads="1"/>
          </p:cNvPicPr>
          <p:nvPr/>
        </p:nvPicPr>
        <p:blipFill>
          <a:blip r:embed="rId3" cstate="print"/>
          <a:srcRect/>
          <a:stretch>
            <a:fillRect/>
          </a:stretch>
        </p:blipFill>
        <p:spPr bwMode="auto">
          <a:xfrm>
            <a:off x="467544" y="1124744"/>
            <a:ext cx="1225903" cy="1145704"/>
          </a:xfrm>
          <a:prstGeom prst="rect">
            <a:avLst/>
          </a:prstGeom>
          <a:noFill/>
        </p:spPr>
      </p:pic>
      <p:pic>
        <p:nvPicPr>
          <p:cNvPr id="68610" name="Picture 2" descr="Картинка 25 из 576">
            <a:hlinkClick r:id="rId4"/>
          </p:cNvPr>
          <p:cNvPicPr>
            <a:picLocks noChangeAspect="1" noChangeArrowheads="1"/>
          </p:cNvPicPr>
          <p:nvPr/>
        </p:nvPicPr>
        <p:blipFill>
          <a:blip r:embed="rId5" cstate="print"/>
          <a:srcRect/>
          <a:stretch>
            <a:fillRect/>
          </a:stretch>
        </p:blipFill>
        <p:spPr bwMode="auto">
          <a:xfrm>
            <a:off x="7164288" y="692696"/>
            <a:ext cx="1440160" cy="1440161"/>
          </a:xfrm>
          <a:prstGeom prst="rect">
            <a:avLst/>
          </a:prstGeom>
          <a:noFill/>
        </p:spPr>
      </p:pic>
      <p:pic>
        <p:nvPicPr>
          <p:cNvPr id="21" name="Picture 2" descr="Картинка 10 из 100706">
            <a:hlinkClick r:id="rId6"/>
          </p:cNvPr>
          <p:cNvPicPr>
            <a:picLocks noChangeAspect="1" noChangeArrowheads="1"/>
          </p:cNvPicPr>
          <p:nvPr/>
        </p:nvPicPr>
        <p:blipFill>
          <a:blip r:embed="rId7" cstate="print"/>
          <a:srcRect/>
          <a:stretch>
            <a:fillRect/>
          </a:stretch>
        </p:blipFill>
        <p:spPr bwMode="auto">
          <a:xfrm>
            <a:off x="179512" y="188640"/>
            <a:ext cx="823571" cy="823571"/>
          </a:xfrm>
          <a:prstGeom prst="rect">
            <a:avLst/>
          </a:prstGeom>
          <a:noFill/>
        </p:spPr>
      </p:pic>
      <p:sp>
        <p:nvSpPr>
          <p:cNvPr id="22" name="TextBox 21"/>
          <p:cNvSpPr txBox="1"/>
          <p:nvPr/>
        </p:nvSpPr>
        <p:spPr>
          <a:xfrm>
            <a:off x="1331640" y="6396335"/>
            <a:ext cx="7272808" cy="461665"/>
          </a:xfrm>
          <a:prstGeom prst="rect">
            <a:avLst/>
          </a:prstGeom>
          <a:solidFill>
            <a:srgbClr val="FFFFFF">
              <a:alpha val="42000"/>
            </a:srgbClr>
          </a:solidFill>
        </p:spPr>
        <p:txBody>
          <a:bodyPr wrap="square" rtlCol="0">
            <a:spAutoFit/>
          </a:bodyPr>
          <a:lstStyle/>
          <a:p>
            <a:pPr algn="ctr"/>
            <a:r>
              <a:rPr lang="en-US" i="1" dirty="0"/>
              <a:t>occurs </a:t>
            </a:r>
            <a:r>
              <a:rPr lang="en-US" i="1" dirty="0" smtClean="0"/>
              <a:t>about</a:t>
            </a:r>
            <a:r>
              <a:rPr lang="kk-KZ" i="1" dirty="0" smtClean="0"/>
              <a:t> </a:t>
            </a:r>
            <a:r>
              <a:rPr lang="en-US" i="1" dirty="0" smtClean="0"/>
              <a:t>Remaining </a:t>
            </a:r>
            <a:r>
              <a:rPr lang="en-US" i="1" dirty="0"/>
              <a:t>14% ----- Metastases</a:t>
            </a:r>
            <a:endParaRPr lang="ru-RU"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TextBox 4"/>
          <p:cNvSpPr txBox="1">
            <a:spLocks noChangeArrowheads="1"/>
          </p:cNvSpPr>
          <p:nvPr/>
        </p:nvSpPr>
        <p:spPr bwMode="auto">
          <a:xfrm>
            <a:off x="539552" y="188640"/>
            <a:ext cx="8137525" cy="923330"/>
          </a:xfrm>
          <a:prstGeom prst="rect">
            <a:avLst/>
          </a:prstGeom>
          <a:noFill/>
          <a:ln w="9525">
            <a:noFill/>
            <a:miter lim="800000"/>
            <a:headEnd/>
            <a:tailEnd/>
          </a:ln>
        </p:spPr>
        <p:txBody>
          <a:bodyPr>
            <a:spAutoFit/>
          </a:bodyPr>
          <a:lstStyle/>
          <a:p>
            <a:r>
              <a:rPr lang="en-US" sz="5400"/>
              <a:t>Thanks for attention</a:t>
            </a:r>
            <a:endParaRPr lang="en-US" sz="5400" b="0" dirty="0"/>
          </a:p>
        </p:txBody>
      </p:sp>
      <p:pic>
        <p:nvPicPr>
          <p:cNvPr id="4" name="Рисунок 3" descr="IMG_8721 (2).JPG"/>
          <p:cNvPicPr>
            <a:picLocks noChangeAspect="1"/>
          </p:cNvPicPr>
          <p:nvPr/>
        </p:nvPicPr>
        <p:blipFill>
          <a:blip r:embed="rId2" cstate="print"/>
          <a:stretch>
            <a:fillRect/>
          </a:stretch>
        </p:blipFill>
        <p:spPr>
          <a:xfrm>
            <a:off x="1403648" y="1412776"/>
            <a:ext cx="5976664" cy="396044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title"/>
          </p:nvPr>
        </p:nvSpPr>
        <p:spPr>
          <a:xfrm>
            <a:off x="1666142" y="1012326"/>
            <a:ext cx="6120680" cy="685800"/>
          </a:xfrm>
          <a:noFill/>
          <a:ln/>
        </p:spPr>
        <p:txBody>
          <a:bodyPr/>
          <a:lstStyle/>
          <a:p>
            <a:r>
              <a:rPr lang="en-US" b="1" dirty="0"/>
              <a:t>Tumors of the adenohypophysis</a:t>
            </a:r>
            <a:br>
              <a:rPr lang="en-US" b="1" dirty="0"/>
            </a:br>
            <a:r>
              <a:rPr lang="ru-RU" b="1" dirty="0" smtClean="0">
                <a:solidFill>
                  <a:srgbClr val="0000FF"/>
                </a:solidFill>
              </a:rPr>
              <a:t>  </a:t>
            </a:r>
            <a:endParaRPr lang="ru-RU" b="1" dirty="0">
              <a:solidFill>
                <a:srgbClr val="0000FF"/>
              </a:solidFill>
            </a:endParaRPr>
          </a:p>
        </p:txBody>
      </p:sp>
      <p:sp>
        <p:nvSpPr>
          <p:cNvPr id="6" name="TextBox 5"/>
          <p:cNvSpPr txBox="1"/>
          <p:nvPr/>
        </p:nvSpPr>
        <p:spPr>
          <a:xfrm>
            <a:off x="755576" y="2492896"/>
            <a:ext cx="1800200" cy="523220"/>
          </a:xfrm>
          <a:prstGeom prst="rect">
            <a:avLst/>
          </a:prstGeom>
          <a:solidFill>
            <a:schemeClr val="bg2">
              <a:lumMod val="40000"/>
              <a:lumOff val="60000"/>
            </a:schemeClr>
          </a:solidFill>
        </p:spPr>
        <p:txBody>
          <a:bodyPr wrap="square" rtlCol="0">
            <a:spAutoFit/>
          </a:bodyPr>
          <a:lstStyle/>
          <a:p>
            <a:r>
              <a:rPr lang="en-US" dirty="0"/>
              <a:t>Clinic</a:t>
            </a:r>
            <a:r>
              <a:rPr lang="ru-RU" sz="2800" dirty="0" smtClean="0">
                <a:solidFill>
                  <a:srgbClr val="0000FF"/>
                </a:solidFill>
              </a:rPr>
              <a:t> </a:t>
            </a:r>
            <a:endParaRPr lang="ru-RU" sz="2800" dirty="0">
              <a:solidFill>
                <a:srgbClr val="0000FF"/>
              </a:solidFill>
            </a:endParaRPr>
          </a:p>
        </p:txBody>
      </p:sp>
      <p:sp>
        <p:nvSpPr>
          <p:cNvPr id="10" name="TextBox 9"/>
          <p:cNvSpPr txBox="1"/>
          <p:nvPr/>
        </p:nvSpPr>
        <p:spPr>
          <a:xfrm>
            <a:off x="3923928" y="2060848"/>
            <a:ext cx="4536504" cy="461665"/>
          </a:xfrm>
          <a:prstGeom prst="rect">
            <a:avLst/>
          </a:prstGeom>
          <a:solidFill>
            <a:srgbClr val="FFFFFF"/>
          </a:solidFill>
        </p:spPr>
        <p:txBody>
          <a:bodyPr wrap="square" rtlCol="0">
            <a:spAutoFit/>
          </a:bodyPr>
          <a:lstStyle/>
          <a:p>
            <a:pPr algn="ctr"/>
            <a:r>
              <a:rPr lang="en-US" dirty="0"/>
              <a:t>General cerebral symptoms</a:t>
            </a:r>
            <a:endParaRPr lang="ru-RU" sz="2800" dirty="0">
              <a:solidFill>
                <a:srgbClr val="C00000"/>
              </a:solidFill>
            </a:endParaRPr>
          </a:p>
        </p:txBody>
      </p:sp>
      <p:sp>
        <p:nvSpPr>
          <p:cNvPr id="11" name="TextBox 10"/>
          <p:cNvSpPr txBox="1"/>
          <p:nvPr/>
        </p:nvSpPr>
        <p:spPr>
          <a:xfrm>
            <a:off x="3563888" y="2852936"/>
            <a:ext cx="4824536" cy="461665"/>
          </a:xfrm>
          <a:prstGeom prst="rect">
            <a:avLst/>
          </a:prstGeom>
          <a:solidFill>
            <a:srgbClr val="FFFFFF"/>
          </a:solidFill>
        </p:spPr>
        <p:txBody>
          <a:bodyPr wrap="square" rtlCol="0">
            <a:spAutoFit/>
          </a:bodyPr>
          <a:lstStyle/>
          <a:p>
            <a:pPr algn="ctr"/>
            <a:r>
              <a:rPr lang="en-US" dirty="0"/>
              <a:t>Symptoms of hormonal activity</a:t>
            </a:r>
            <a:endParaRPr lang="ru-RU" sz="2800" dirty="0">
              <a:solidFill>
                <a:srgbClr val="0000FF"/>
              </a:solidFill>
            </a:endParaRPr>
          </a:p>
        </p:txBody>
      </p:sp>
      <p:sp>
        <p:nvSpPr>
          <p:cNvPr id="14" name="TextBox 13"/>
          <p:cNvSpPr txBox="1"/>
          <p:nvPr/>
        </p:nvSpPr>
        <p:spPr>
          <a:xfrm>
            <a:off x="2771800" y="4149080"/>
            <a:ext cx="5688632" cy="461665"/>
          </a:xfrm>
          <a:prstGeom prst="rect">
            <a:avLst/>
          </a:prstGeom>
          <a:solidFill>
            <a:srgbClr val="FFFFFF"/>
          </a:solidFill>
        </p:spPr>
        <p:txBody>
          <a:bodyPr wrap="square" rtlCol="0">
            <a:spAutoFit/>
          </a:bodyPr>
          <a:lstStyle/>
          <a:p>
            <a:pPr algn="ctr"/>
            <a:r>
              <a:rPr lang="en-US" dirty="0"/>
              <a:t>Symptoms of crushing structures</a:t>
            </a:r>
            <a:endParaRPr lang="ru-RU" sz="2800" dirty="0">
              <a:solidFill>
                <a:srgbClr val="0000FF"/>
              </a:solidFill>
            </a:endParaRPr>
          </a:p>
        </p:txBody>
      </p:sp>
      <p:sp>
        <p:nvSpPr>
          <p:cNvPr id="16" name="Стрелка вниз 15"/>
          <p:cNvSpPr/>
          <p:nvPr/>
        </p:nvSpPr>
        <p:spPr bwMode="auto">
          <a:xfrm rot="20458468">
            <a:off x="1900444" y="2922205"/>
            <a:ext cx="432048" cy="2678544"/>
          </a:xfrm>
          <a:prstGeom prst="downArrow">
            <a:avLst/>
          </a:prstGeom>
          <a:solidFill>
            <a:srgbClr val="CC99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ru-RU" sz="2400" b="1" i="0" u="none" strike="noStrike" cap="none" normalizeH="0" baseline="0" smtClean="0">
              <a:ln>
                <a:noFill/>
              </a:ln>
              <a:solidFill>
                <a:schemeClr val="tx1"/>
              </a:solidFill>
              <a:effectLst/>
              <a:latin typeface="Times New Roman" pitchFamily="18" charset="0"/>
            </a:endParaRPr>
          </a:p>
        </p:txBody>
      </p:sp>
      <p:sp>
        <p:nvSpPr>
          <p:cNvPr id="17" name="Стрелка вниз 16"/>
          <p:cNvSpPr/>
          <p:nvPr/>
        </p:nvSpPr>
        <p:spPr bwMode="auto">
          <a:xfrm rot="19866985">
            <a:off x="2222184" y="2941379"/>
            <a:ext cx="432048" cy="1413379"/>
          </a:xfrm>
          <a:prstGeom prst="downArrow">
            <a:avLst/>
          </a:prstGeom>
          <a:solidFill>
            <a:srgbClr val="CC99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ru-RU" sz="2400" b="1" i="0" u="none" strike="noStrike" cap="none" normalizeH="0" baseline="0" smtClean="0">
              <a:ln>
                <a:noFill/>
              </a:ln>
              <a:solidFill>
                <a:schemeClr val="tx1"/>
              </a:solidFill>
              <a:effectLst/>
              <a:latin typeface="Times New Roman" pitchFamily="18" charset="0"/>
            </a:endParaRPr>
          </a:p>
        </p:txBody>
      </p:sp>
      <p:sp>
        <p:nvSpPr>
          <p:cNvPr id="18" name="Стрелка вниз 17"/>
          <p:cNvSpPr/>
          <p:nvPr/>
        </p:nvSpPr>
        <p:spPr bwMode="auto">
          <a:xfrm rot="17834483">
            <a:off x="2794583" y="2668060"/>
            <a:ext cx="432048" cy="1124668"/>
          </a:xfrm>
          <a:prstGeom prst="downArrow">
            <a:avLst/>
          </a:prstGeom>
          <a:solidFill>
            <a:srgbClr val="CC99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ru-RU" sz="2400" b="1" i="0" u="none" strike="noStrike" cap="none" normalizeH="0" baseline="0" smtClean="0">
              <a:ln>
                <a:noFill/>
              </a:ln>
              <a:solidFill>
                <a:schemeClr val="tx1"/>
              </a:solidFill>
              <a:effectLst/>
              <a:latin typeface="Times New Roman" pitchFamily="18" charset="0"/>
            </a:endParaRPr>
          </a:p>
        </p:txBody>
      </p:sp>
      <p:sp>
        <p:nvSpPr>
          <p:cNvPr id="19" name="Стрелка вниз 18"/>
          <p:cNvSpPr/>
          <p:nvPr/>
        </p:nvSpPr>
        <p:spPr bwMode="auto">
          <a:xfrm rot="16200000">
            <a:off x="2997493" y="2051179"/>
            <a:ext cx="432048" cy="1315482"/>
          </a:xfrm>
          <a:prstGeom prst="downArrow">
            <a:avLst/>
          </a:prstGeom>
          <a:solidFill>
            <a:srgbClr val="CC99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ru-RU" sz="2400" b="1" i="0" u="none" strike="noStrike" cap="none" normalizeH="0" baseline="0" smtClean="0">
              <a:ln>
                <a:noFill/>
              </a:ln>
              <a:solidFill>
                <a:schemeClr val="tx1"/>
              </a:solidFill>
              <a:effectLst/>
              <a:latin typeface="Times New Roman" pitchFamily="18" charset="0"/>
            </a:endParaRPr>
          </a:p>
        </p:txBody>
      </p:sp>
      <p:pic>
        <p:nvPicPr>
          <p:cNvPr id="20" name="Picture 5" descr="Картинка 14 из 7420">
            <a:hlinkClick r:id="rId2"/>
          </p:cNvPr>
          <p:cNvPicPr>
            <a:picLocks noChangeAspect="1" noChangeArrowheads="1"/>
          </p:cNvPicPr>
          <p:nvPr/>
        </p:nvPicPr>
        <p:blipFill>
          <a:blip r:embed="rId3" cstate="print"/>
          <a:srcRect/>
          <a:stretch>
            <a:fillRect/>
          </a:stretch>
        </p:blipFill>
        <p:spPr bwMode="auto">
          <a:xfrm>
            <a:off x="467544" y="1124744"/>
            <a:ext cx="1225903" cy="1145704"/>
          </a:xfrm>
          <a:prstGeom prst="rect">
            <a:avLst/>
          </a:prstGeom>
          <a:noFill/>
        </p:spPr>
      </p:pic>
      <p:pic>
        <p:nvPicPr>
          <p:cNvPr id="68610" name="Picture 2" descr="Картинка 25 из 576">
            <a:hlinkClick r:id="rId4"/>
          </p:cNvPr>
          <p:cNvPicPr>
            <a:picLocks noChangeAspect="1" noChangeArrowheads="1"/>
          </p:cNvPicPr>
          <p:nvPr/>
        </p:nvPicPr>
        <p:blipFill>
          <a:blip r:embed="rId5" cstate="print"/>
          <a:srcRect/>
          <a:stretch>
            <a:fillRect/>
          </a:stretch>
        </p:blipFill>
        <p:spPr bwMode="auto">
          <a:xfrm>
            <a:off x="7164288" y="692696"/>
            <a:ext cx="1440160" cy="1440161"/>
          </a:xfrm>
          <a:prstGeom prst="rect">
            <a:avLst/>
          </a:prstGeom>
          <a:noFill/>
        </p:spPr>
      </p:pic>
      <p:pic>
        <p:nvPicPr>
          <p:cNvPr id="21" name="Picture 2" descr="Картинка 10 из 100706">
            <a:hlinkClick r:id="rId6"/>
          </p:cNvPr>
          <p:cNvPicPr>
            <a:picLocks noChangeAspect="1" noChangeArrowheads="1"/>
          </p:cNvPicPr>
          <p:nvPr/>
        </p:nvPicPr>
        <p:blipFill>
          <a:blip r:embed="rId7" cstate="print"/>
          <a:srcRect/>
          <a:stretch>
            <a:fillRect/>
          </a:stretch>
        </p:blipFill>
        <p:spPr bwMode="auto">
          <a:xfrm>
            <a:off x="179512" y="188640"/>
            <a:ext cx="823571" cy="823571"/>
          </a:xfrm>
          <a:prstGeom prst="rect">
            <a:avLst/>
          </a:prstGeom>
          <a:noFill/>
        </p:spPr>
      </p:pic>
      <p:sp>
        <p:nvSpPr>
          <p:cNvPr id="22" name="TextBox 21"/>
          <p:cNvSpPr txBox="1"/>
          <p:nvPr/>
        </p:nvSpPr>
        <p:spPr>
          <a:xfrm>
            <a:off x="2944805" y="5044818"/>
            <a:ext cx="4824536" cy="523220"/>
          </a:xfrm>
          <a:prstGeom prst="rect">
            <a:avLst/>
          </a:prstGeom>
          <a:solidFill>
            <a:srgbClr val="FFFFFF"/>
          </a:solidFill>
        </p:spPr>
        <p:txBody>
          <a:bodyPr wrap="square" rtlCol="0">
            <a:spAutoFit/>
          </a:bodyPr>
          <a:lstStyle/>
          <a:p>
            <a:pPr algn="ctr"/>
            <a:r>
              <a:rPr lang="ru-RU" sz="2800" dirty="0" smtClean="0">
                <a:solidFill>
                  <a:srgbClr val="C00000"/>
                </a:solidFill>
              </a:rPr>
              <a:t>Си</a:t>
            </a:r>
            <a:r>
              <a:rPr lang="en-US" dirty="0"/>
              <a:t>Symptoms of hormonal loss</a:t>
            </a:r>
            <a:endParaRPr lang="ru-RU" sz="2800" dirty="0">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title"/>
          </p:nvPr>
        </p:nvSpPr>
        <p:spPr>
          <a:xfrm>
            <a:off x="1619672" y="620688"/>
            <a:ext cx="6120680" cy="685800"/>
          </a:xfrm>
          <a:noFill/>
          <a:ln/>
        </p:spPr>
        <p:txBody>
          <a:bodyPr/>
          <a:lstStyle/>
          <a:p>
            <a:r>
              <a:rPr lang="ru-RU" b="1" dirty="0" err="1" smtClean="0">
                <a:solidFill>
                  <a:srgbClr val="0000FF"/>
                </a:solidFill>
              </a:rPr>
              <a:t>Опу</a:t>
            </a:r>
            <a:r>
              <a:rPr lang="ru-RU" b="1" dirty="0" smtClean="0">
                <a:solidFill>
                  <a:srgbClr val="0000FF"/>
                </a:solidFill>
              </a:rPr>
              <a:t> </a:t>
            </a:r>
            <a:r>
              <a:rPr lang="en-US" b="1" dirty="0" smtClean="0"/>
              <a:t>Symptoms </a:t>
            </a:r>
            <a:r>
              <a:rPr lang="en-US" b="1" dirty="0"/>
              <a:t>of hormonal loss</a:t>
            </a:r>
            <a:endParaRPr lang="ru-RU" b="1" dirty="0">
              <a:solidFill>
                <a:srgbClr val="0000FF"/>
              </a:solidFill>
            </a:endParaRPr>
          </a:p>
        </p:txBody>
      </p:sp>
      <p:pic>
        <p:nvPicPr>
          <p:cNvPr id="20" name="Picture 5" descr="Картинка 14 из 7420">
            <a:hlinkClick r:id="rId2"/>
          </p:cNvPr>
          <p:cNvPicPr>
            <a:picLocks noChangeAspect="1" noChangeArrowheads="1"/>
          </p:cNvPicPr>
          <p:nvPr/>
        </p:nvPicPr>
        <p:blipFill>
          <a:blip r:embed="rId3" cstate="print"/>
          <a:srcRect/>
          <a:stretch>
            <a:fillRect/>
          </a:stretch>
        </p:blipFill>
        <p:spPr bwMode="auto">
          <a:xfrm>
            <a:off x="467544" y="1124744"/>
            <a:ext cx="1225903" cy="1145704"/>
          </a:xfrm>
          <a:prstGeom prst="rect">
            <a:avLst/>
          </a:prstGeom>
          <a:noFill/>
        </p:spPr>
      </p:pic>
      <p:pic>
        <p:nvPicPr>
          <p:cNvPr id="68610" name="Picture 2" descr="Картинка 25 из 576">
            <a:hlinkClick r:id="rId4"/>
          </p:cNvPr>
          <p:cNvPicPr>
            <a:picLocks noChangeAspect="1" noChangeArrowheads="1"/>
          </p:cNvPicPr>
          <p:nvPr/>
        </p:nvPicPr>
        <p:blipFill>
          <a:blip r:embed="rId5" cstate="print"/>
          <a:srcRect/>
          <a:stretch>
            <a:fillRect/>
          </a:stretch>
        </p:blipFill>
        <p:spPr bwMode="auto">
          <a:xfrm>
            <a:off x="7164288" y="692696"/>
            <a:ext cx="1440160" cy="1440161"/>
          </a:xfrm>
          <a:prstGeom prst="rect">
            <a:avLst/>
          </a:prstGeom>
          <a:noFill/>
        </p:spPr>
      </p:pic>
      <p:sp>
        <p:nvSpPr>
          <p:cNvPr id="7" name="TextBox 6"/>
          <p:cNvSpPr txBox="1"/>
          <p:nvPr/>
        </p:nvSpPr>
        <p:spPr>
          <a:xfrm>
            <a:off x="1548548" y="1882551"/>
            <a:ext cx="5760640" cy="461665"/>
          </a:xfrm>
          <a:prstGeom prst="rect">
            <a:avLst/>
          </a:prstGeom>
          <a:solidFill>
            <a:srgbClr val="FFFFFF"/>
          </a:solidFill>
        </p:spPr>
        <p:txBody>
          <a:bodyPr wrap="square" rtlCol="0">
            <a:spAutoFit/>
          </a:bodyPr>
          <a:lstStyle/>
          <a:p>
            <a:pPr algn="ctr"/>
            <a:r>
              <a:rPr lang="en-US" dirty="0"/>
              <a:t>TSH-secreting adenoma</a:t>
            </a:r>
            <a:endParaRPr lang="ru-RU" sz="2800" dirty="0">
              <a:solidFill>
                <a:srgbClr val="C00000"/>
              </a:solidFill>
            </a:endParaRPr>
          </a:p>
        </p:txBody>
      </p:sp>
      <p:sp>
        <p:nvSpPr>
          <p:cNvPr id="8" name="Rectangle 2"/>
          <p:cNvSpPr txBox="1">
            <a:spLocks noChangeArrowheads="1"/>
          </p:cNvSpPr>
          <p:nvPr/>
        </p:nvSpPr>
        <p:spPr bwMode="auto">
          <a:xfrm>
            <a:off x="827584" y="2708920"/>
            <a:ext cx="7560840" cy="2520280"/>
          </a:xfrm>
          <a:prstGeom prst="rect">
            <a:avLst/>
          </a:prstGeom>
          <a:solidFill>
            <a:schemeClr val="bg2">
              <a:lumMod val="40000"/>
              <a:lumOff val="60000"/>
            </a:schemeClr>
          </a:solidFill>
          <a:ln w="9525">
            <a:noFill/>
            <a:miter lim="800000"/>
            <a:headEnd/>
            <a:tailEnd/>
          </a:ln>
        </p:spPr>
        <p:txBody>
          <a:bodyPr vert="horz" wrap="square" lIns="92075" tIns="46037" rIns="92075" bIns="46037" numCol="1" anchor="t" anchorCtr="0" compatLnSpc="1">
            <a:prstTxWarp prst="textNoShape">
              <a:avLst/>
            </a:prstTxWarp>
          </a:bodyPr>
          <a:lstStyle/>
          <a:p>
            <a:r>
              <a:rPr lang="ru-RU" sz="2000" dirty="0" smtClean="0"/>
              <a:t> </a:t>
            </a:r>
            <a:r>
              <a:rPr lang="en-US" dirty="0"/>
              <a:t>TSH-secreting adenomas are rare.</a:t>
            </a:r>
            <a:endParaRPr lang="en-US" b="0" dirty="0"/>
          </a:p>
          <a:p>
            <a:r>
              <a:rPr lang="en-US" dirty="0"/>
              <a:t>Usually these are large, extending beyond the Turkish saddle adenomas. They can compress the optic junction and cause visual impairment. These tumors can cause destruction of surrounding cells and their failure. TSH-secreting adenomas function autonomously.</a:t>
            </a:r>
            <a:endParaRPr lang="en-US" b="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 calcmode="lin" valueType="num">
                                      <p:cBhvr additive="base">
                                        <p:cTn id="16" dur="500" fill="hold"/>
                                        <p:tgtEl>
                                          <p:spTgt spid="8">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8" grpId="0" build="p" autoUpdateAnimBg="0"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title"/>
          </p:nvPr>
        </p:nvSpPr>
        <p:spPr>
          <a:xfrm>
            <a:off x="1619672" y="620688"/>
            <a:ext cx="6120680" cy="685800"/>
          </a:xfrm>
          <a:noFill/>
          <a:ln/>
        </p:spPr>
        <p:txBody>
          <a:bodyPr/>
          <a:lstStyle/>
          <a:p>
            <a:r>
              <a:rPr lang="en-US" dirty="0"/>
              <a:t>Tumors of the adenohypophysis</a:t>
            </a:r>
            <a:br>
              <a:rPr lang="en-US" dirty="0"/>
            </a:br>
            <a:r>
              <a:rPr lang="en-US" dirty="0"/>
              <a:t> </a:t>
            </a:r>
          </a:p>
        </p:txBody>
      </p:sp>
      <p:pic>
        <p:nvPicPr>
          <p:cNvPr id="20" name="Picture 5" descr="Картинка 14 из 7420">
            <a:hlinkClick r:id="rId2"/>
          </p:cNvPr>
          <p:cNvPicPr>
            <a:picLocks noChangeAspect="1" noChangeArrowheads="1"/>
          </p:cNvPicPr>
          <p:nvPr/>
        </p:nvPicPr>
        <p:blipFill>
          <a:blip r:embed="rId3" cstate="print"/>
          <a:srcRect/>
          <a:stretch>
            <a:fillRect/>
          </a:stretch>
        </p:blipFill>
        <p:spPr bwMode="auto">
          <a:xfrm>
            <a:off x="467544" y="1124744"/>
            <a:ext cx="1225903" cy="1145704"/>
          </a:xfrm>
          <a:prstGeom prst="rect">
            <a:avLst/>
          </a:prstGeom>
          <a:noFill/>
        </p:spPr>
      </p:pic>
      <p:pic>
        <p:nvPicPr>
          <p:cNvPr id="68610" name="Picture 2" descr="Картинка 25 из 576">
            <a:hlinkClick r:id="rId4"/>
          </p:cNvPr>
          <p:cNvPicPr>
            <a:picLocks noChangeAspect="1" noChangeArrowheads="1"/>
          </p:cNvPicPr>
          <p:nvPr/>
        </p:nvPicPr>
        <p:blipFill>
          <a:blip r:embed="rId5" cstate="print"/>
          <a:srcRect/>
          <a:stretch>
            <a:fillRect/>
          </a:stretch>
        </p:blipFill>
        <p:spPr bwMode="auto">
          <a:xfrm>
            <a:off x="7164288" y="692696"/>
            <a:ext cx="1440160" cy="1440161"/>
          </a:xfrm>
          <a:prstGeom prst="rect">
            <a:avLst/>
          </a:prstGeom>
          <a:noFill/>
        </p:spPr>
      </p:pic>
      <p:sp>
        <p:nvSpPr>
          <p:cNvPr id="7" name="TextBox 6"/>
          <p:cNvSpPr txBox="1"/>
          <p:nvPr/>
        </p:nvSpPr>
        <p:spPr>
          <a:xfrm>
            <a:off x="1475656" y="1412776"/>
            <a:ext cx="5760640" cy="523220"/>
          </a:xfrm>
          <a:prstGeom prst="rect">
            <a:avLst/>
          </a:prstGeom>
          <a:solidFill>
            <a:srgbClr val="FFFFFF"/>
          </a:solidFill>
        </p:spPr>
        <p:txBody>
          <a:bodyPr wrap="square" rtlCol="0">
            <a:spAutoFit/>
          </a:bodyPr>
          <a:lstStyle/>
          <a:p>
            <a:pPr algn="ctr"/>
            <a:r>
              <a:rPr lang="ru-RU" sz="2800" dirty="0" smtClean="0"/>
              <a:t> </a:t>
            </a:r>
            <a:r>
              <a:rPr lang="en-US" sz="2800" dirty="0"/>
              <a:t>Gonadotropin-Secreting Adenoma</a:t>
            </a:r>
            <a:endParaRPr lang="ru-RU" sz="2800" dirty="0">
              <a:solidFill>
                <a:srgbClr val="C00000"/>
              </a:solidFill>
            </a:endParaRPr>
          </a:p>
        </p:txBody>
      </p:sp>
      <p:sp>
        <p:nvSpPr>
          <p:cNvPr id="8" name="Rectangle 2"/>
          <p:cNvSpPr txBox="1">
            <a:spLocks noChangeArrowheads="1"/>
          </p:cNvSpPr>
          <p:nvPr/>
        </p:nvSpPr>
        <p:spPr bwMode="auto">
          <a:xfrm>
            <a:off x="827584" y="2708920"/>
            <a:ext cx="7560840" cy="2520280"/>
          </a:xfrm>
          <a:prstGeom prst="rect">
            <a:avLst/>
          </a:prstGeom>
          <a:solidFill>
            <a:schemeClr val="bg2">
              <a:lumMod val="40000"/>
              <a:lumOff val="60000"/>
            </a:schemeClr>
          </a:solidFill>
          <a:ln w="9525">
            <a:noFill/>
            <a:miter lim="800000"/>
            <a:headEnd/>
            <a:tailEnd/>
          </a:ln>
        </p:spPr>
        <p:txBody>
          <a:bodyPr vert="horz" wrap="square" lIns="92075" tIns="46037" rIns="92075" bIns="46037" numCol="1" anchor="t" anchorCtr="0" compatLnSpc="1">
            <a:prstTxWarp prst="textNoShape">
              <a:avLst/>
            </a:prstTxWarp>
          </a:bodyPr>
          <a:lstStyle/>
          <a:p>
            <a:r>
              <a:rPr lang="ru-RU" sz="2000" dirty="0" smtClean="0"/>
              <a:t>  </a:t>
            </a:r>
            <a:r>
              <a:rPr lang="en-US" dirty="0"/>
              <a:t>Tumors of the adenohypophysis</a:t>
            </a:r>
          </a:p>
          <a:p>
            <a:r>
              <a:rPr lang="en-US" dirty="0"/>
              <a:t> Gonadotropin-Secreting Adenoma</a:t>
            </a:r>
            <a:endParaRPr lang="en-US" b="0" dirty="0"/>
          </a:p>
          <a:p>
            <a:r>
              <a:rPr lang="en-US" dirty="0"/>
              <a:t> A gonadotropin-secreting adenoma is usually a </a:t>
            </a:r>
            <a:r>
              <a:rPr lang="en-US" dirty="0" err="1"/>
              <a:t>macroadenoma</a:t>
            </a:r>
            <a:r>
              <a:rPr lang="en-US" dirty="0"/>
              <a:t>. The gonadotropins secreted by it in excess contain mainly a biologically inactive alpha subunit, while the beta subunit, biologically active, is contained in a reduced amount. Therefore, most patients have manifestations of hypogonadism.</a:t>
            </a:r>
            <a:endParaRPr lang="en-US" b="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 calcmode="lin" valueType="num">
                                      <p:cBhvr additive="base">
                                        <p:cTn id="16" dur="500" fill="hold"/>
                                        <p:tgtEl>
                                          <p:spTgt spid="8">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 calcmode="lin" valueType="num">
                                      <p:cBhvr additive="base">
                                        <p:cTn id="21" dur="500" fill="hold"/>
                                        <p:tgtEl>
                                          <p:spTgt spid="8">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8" grpId="0" build="p" autoUpdateAnimBg="0" advAuto="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7890" name="Picture 2" descr="Файл:PRL structure.png">
            <a:hlinkClick r:id="rId2"/>
          </p:cNvPr>
          <p:cNvPicPr>
            <a:picLocks noChangeAspect="1" noChangeArrowheads="1"/>
          </p:cNvPicPr>
          <p:nvPr/>
        </p:nvPicPr>
        <p:blipFill>
          <a:blip r:embed="rId3" cstate="print"/>
          <a:srcRect/>
          <a:stretch>
            <a:fillRect/>
          </a:stretch>
        </p:blipFill>
        <p:spPr bwMode="auto">
          <a:xfrm>
            <a:off x="395536" y="836712"/>
            <a:ext cx="3072341" cy="2304256"/>
          </a:xfrm>
          <a:prstGeom prst="rect">
            <a:avLst/>
          </a:prstGeom>
          <a:noFill/>
        </p:spPr>
      </p:pic>
      <p:sp>
        <p:nvSpPr>
          <p:cNvPr id="12291" name="Rectangle 3"/>
          <p:cNvSpPr>
            <a:spLocks noGrp="1" noChangeArrowheads="1"/>
          </p:cNvSpPr>
          <p:nvPr>
            <p:ph type="title"/>
          </p:nvPr>
        </p:nvSpPr>
        <p:spPr>
          <a:xfrm>
            <a:off x="107504" y="116632"/>
            <a:ext cx="2736304" cy="792088"/>
          </a:xfrm>
          <a:solidFill>
            <a:srgbClr val="FFFFFF"/>
          </a:solidFill>
          <a:ln/>
        </p:spPr>
        <p:txBody>
          <a:bodyPr/>
          <a:lstStyle/>
          <a:p>
            <a:r>
              <a:rPr lang="en-US" b="1" dirty="0"/>
              <a:t>prolactin</a:t>
            </a:r>
          </a:p>
        </p:txBody>
      </p:sp>
      <p:sp>
        <p:nvSpPr>
          <p:cNvPr id="12290" name="Rectangle 2"/>
          <p:cNvSpPr>
            <a:spLocks noGrp="1" noChangeArrowheads="1"/>
          </p:cNvSpPr>
          <p:nvPr>
            <p:ph type="body" idx="1"/>
          </p:nvPr>
        </p:nvSpPr>
        <p:spPr>
          <a:xfrm>
            <a:off x="577855" y="3717032"/>
            <a:ext cx="8568952" cy="1800200"/>
          </a:xfrm>
          <a:noFill/>
          <a:ln/>
        </p:spPr>
        <p:txBody>
          <a:bodyPr/>
          <a:lstStyle/>
          <a:p>
            <a:r>
              <a:rPr lang="fr-FR" b="1" dirty="0"/>
              <a:t>Stimulants </a:t>
            </a:r>
            <a:r>
              <a:rPr lang="fr-FR" b="1" i="1" dirty="0"/>
              <a:t>TRG</a:t>
            </a:r>
            <a:endParaRPr lang="fr-FR" b="1" dirty="0"/>
          </a:p>
          <a:p>
            <a:r>
              <a:rPr lang="fr-FR" b="1" i="1" dirty="0"/>
              <a:t>Estrogens</a:t>
            </a:r>
            <a:endParaRPr lang="fr-FR" b="1" dirty="0"/>
          </a:p>
          <a:p>
            <a:r>
              <a:rPr lang="fr-FR" b="1" i="1" dirty="0" smtClean="0"/>
              <a:t>Irritation</a:t>
            </a:r>
            <a:r>
              <a:rPr lang="kk-KZ" b="1" i="1" dirty="0" smtClean="0"/>
              <a:t> </a:t>
            </a:r>
            <a:r>
              <a:rPr lang="fr-FR" b="1" i="1" dirty="0" smtClean="0"/>
              <a:t>nipple</a:t>
            </a:r>
            <a:endParaRPr lang="fr-FR" b="1" dirty="0"/>
          </a:p>
          <a:p>
            <a:r>
              <a:rPr lang="fr-FR" b="1" i="1" dirty="0"/>
              <a:t>Dopamine</a:t>
            </a:r>
            <a:r>
              <a:rPr lang="fr-FR" b="1" dirty="0"/>
              <a:t> inhibitors</a:t>
            </a:r>
          </a:p>
        </p:txBody>
      </p:sp>
      <p:sp>
        <p:nvSpPr>
          <p:cNvPr id="6" name="Rectangle 2"/>
          <p:cNvSpPr txBox="1">
            <a:spLocks noChangeArrowheads="1"/>
          </p:cNvSpPr>
          <p:nvPr/>
        </p:nvSpPr>
        <p:spPr bwMode="auto">
          <a:xfrm>
            <a:off x="2843808" y="620688"/>
            <a:ext cx="6048672" cy="576064"/>
          </a:xfrm>
          <a:prstGeom prst="rect">
            <a:avLst/>
          </a:prstGeom>
          <a:solidFill>
            <a:srgbClr val="FFFFFF"/>
          </a:solidFill>
          <a:ln w="9525">
            <a:noFill/>
            <a:miter lim="800000"/>
            <a:headEnd/>
            <a:tailEnd/>
          </a:ln>
        </p:spPr>
        <p:txBody>
          <a:bodyPr vert="horz" wrap="square" lIns="92075" tIns="46037" rIns="92075" bIns="46037" numCol="1" anchor="ctr" anchorCtr="0" compatLnSpc="1">
            <a:prstTxWarp prst="textNoShape">
              <a:avLst/>
            </a:prstTxWarp>
          </a:bodyPr>
          <a:lstStyle/>
          <a:p>
            <a:pPr lvl="0" eaLnBrk="1" hangingPunct="1">
              <a:defRPr/>
            </a:pPr>
            <a:r>
              <a:rPr lang="en-US" sz="1600" b="0" i="1" kern="0" dirty="0">
                <a:solidFill>
                  <a:schemeClr val="bg1">
                    <a:lumMod val="75000"/>
                  </a:schemeClr>
                </a:solidFill>
                <a:latin typeface="+mj-lt"/>
                <a:ea typeface="+mj-ea"/>
                <a:cs typeface="+mj-cs"/>
              </a:rPr>
              <a:t>The hormone of the anterior pituitary gland, peptide 199 a-k, is synthesized in the pituitary gland (similar to STH)</a:t>
            </a:r>
            <a:endParaRPr kumimoji="1" lang="ru-RU" sz="1600" b="0" i="1" u="none" strike="noStrike" kern="0" cap="none" spc="0" normalizeH="0" baseline="0" noProof="0" dirty="0" smtClean="0">
              <a:ln>
                <a:noFill/>
              </a:ln>
              <a:solidFill>
                <a:schemeClr val="bg1">
                  <a:lumMod val="75000"/>
                </a:schemeClr>
              </a:solidFill>
              <a:effectLst/>
              <a:uLnTx/>
              <a:uFillTx/>
              <a:latin typeface="+mj-lt"/>
              <a:ea typeface="+mj-ea"/>
              <a:cs typeface="+mj-cs"/>
            </a:endParaRPr>
          </a:p>
        </p:txBody>
      </p:sp>
      <p:pic>
        <p:nvPicPr>
          <p:cNvPr id="11" name="Picture 2" descr="Картинка 6 из 2054">
            <a:hlinkClick r:id="rId4"/>
          </p:cNvPr>
          <p:cNvPicPr>
            <a:picLocks noChangeAspect="1" noChangeArrowheads="1"/>
          </p:cNvPicPr>
          <p:nvPr/>
        </p:nvPicPr>
        <p:blipFill>
          <a:blip r:embed="rId5" cstate="print"/>
          <a:srcRect/>
          <a:stretch>
            <a:fillRect/>
          </a:stretch>
        </p:blipFill>
        <p:spPr bwMode="auto">
          <a:xfrm>
            <a:off x="5220072" y="1340768"/>
            <a:ext cx="3390900" cy="3810000"/>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barn(outHorizontal)">
                                      <p:cBhvr>
                                        <p:cTn id="7" dur="500"/>
                                        <p:tgtEl>
                                          <p:spTgt spid="12291"/>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2290">
                                            <p:txEl>
                                              <p:pRg st="0" end="0"/>
                                            </p:txEl>
                                          </p:spTgt>
                                        </p:tgtEl>
                                        <p:attrNameLst>
                                          <p:attrName>style.visibility</p:attrName>
                                        </p:attrNameLst>
                                      </p:cBhvr>
                                      <p:to>
                                        <p:strVal val="visible"/>
                                      </p:to>
                                    </p:set>
                                    <p:anim calcmode="lin" valueType="num">
                                      <p:cBhvr additive="base">
                                        <p:cTn id="11" dur="500" fill="hold"/>
                                        <p:tgtEl>
                                          <p:spTgt spid="12290">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2290">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12290">
                                            <p:txEl>
                                              <p:pRg st="1" end="1"/>
                                            </p:txEl>
                                          </p:spTgt>
                                        </p:tgtEl>
                                        <p:attrNameLst>
                                          <p:attrName>style.visibility</p:attrName>
                                        </p:attrNameLst>
                                      </p:cBhvr>
                                      <p:to>
                                        <p:strVal val="visible"/>
                                      </p:to>
                                    </p:set>
                                    <p:anim calcmode="lin" valueType="num">
                                      <p:cBhvr additive="base">
                                        <p:cTn id="16" dur="500" fill="hold"/>
                                        <p:tgtEl>
                                          <p:spTgt spid="12290">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12290">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12290">
                                            <p:txEl>
                                              <p:pRg st="2" end="2"/>
                                            </p:txEl>
                                          </p:spTgt>
                                        </p:tgtEl>
                                        <p:attrNameLst>
                                          <p:attrName>style.visibility</p:attrName>
                                        </p:attrNameLst>
                                      </p:cBhvr>
                                      <p:to>
                                        <p:strVal val="visible"/>
                                      </p:to>
                                    </p:set>
                                    <p:anim calcmode="lin" valueType="num">
                                      <p:cBhvr additive="base">
                                        <p:cTn id="21" dur="500" fill="hold"/>
                                        <p:tgtEl>
                                          <p:spTgt spid="12290">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2290">
                                            <p:txEl>
                                              <p:pRg st="2" end="2"/>
                                            </p:txEl>
                                          </p:spTgt>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2" fill="hold" grpId="0" nodeType="afterEffect">
                                  <p:stCondLst>
                                    <p:cond delay="0"/>
                                  </p:stCondLst>
                                  <p:childTnLst>
                                    <p:set>
                                      <p:cBhvr>
                                        <p:cTn id="25" dur="1" fill="hold">
                                          <p:stCondLst>
                                            <p:cond delay="0"/>
                                          </p:stCondLst>
                                        </p:cTn>
                                        <p:tgtEl>
                                          <p:spTgt spid="12290">
                                            <p:txEl>
                                              <p:pRg st="3" end="3"/>
                                            </p:txEl>
                                          </p:spTgt>
                                        </p:tgtEl>
                                        <p:attrNameLst>
                                          <p:attrName>style.visibility</p:attrName>
                                        </p:attrNameLst>
                                      </p:cBhvr>
                                      <p:to>
                                        <p:strVal val="visible"/>
                                      </p:to>
                                    </p:set>
                                    <p:anim calcmode="lin" valueType="num">
                                      <p:cBhvr additive="base">
                                        <p:cTn id="26" dur="500" fill="hold"/>
                                        <p:tgtEl>
                                          <p:spTgt spid="12290">
                                            <p:txEl>
                                              <p:pRg st="3" end="3"/>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2290">
                                            <p:txEl>
                                              <p:pRg st="3" end="3"/>
                                            </p:txEl>
                                          </p:spTgt>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16" presetClass="entr" presetSubtype="42"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outHorizont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autoUpdateAnimBg="0"/>
      <p:bldP spid="12290" grpId="0" build="p" autoUpdateAnimBg="0" advAuto="0"/>
      <p:bldP spid="6"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7890" name="Picture 2" descr="Файл:PRL structure.png">
            <a:hlinkClick r:id="rId2"/>
          </p:cNvPr>
          <p:cNvPicPr>
            <a:picLocks noChangeAspect="1" noChangeArrowheads="1"/>
          </p:cNvPicPr>
          <p:nvPr/>
        </p:nvPicPr>
        <p:blipFill>
          <a:blip r:embed="rId3" cstate="print"/>
          <a:srcRect/>
          <a:stretch>
            <a:fillRect/>
          </a:stretch>
        </p:blipFill>
        <p:spPr bwMode="auto">
          <a:xfrm>
            <a:off x="395536" y="836712"/>
            <a:ext cx="1632181" cy="1224136"/>
          </a:xfrm>
          <a:prstGeom prst="rect">
            <a:avLst/>
          </a:prstGeom>
          <a:noFill/>
        </p:spPr>
      </p:pic>
      <p:sp>
        <p:nvSpPr>
          <p:cNvPr id="12291" name="Rectangle 3"/>
          <p:cNvSpPr>
            <a:spLocks noGrp="1" noChangeArrowheads="1"/>
          </p:cNvSpPr>
          <p:nvPr>
            <p:ph type="title"/>
          </p:nvPr>
        </p:nvSpPr>
        <p:spPr>
          <a:xfrm>
            <a:off x="0" y="116632"/>
            <a:ext cx="2736304" cy="792088"/>
          </a:xfrm>
          <a:solidFill>
            <a:srgbClr val="FFFFFF"/>
          </a:solidFill>
          <a:ln/>
        </p:spPr>
        <p:txBody>
          <a:bodyPr/>
          <a:lstStyle/>
          <a:p>
            <a:r>
              <a:rPr lang="en-US" sz="3200" dirty="0" smtClean="0"/>
              <a:t>Prolactin</a:t>
            </a:r>
            <a:endParaRPr lang="en-US" sz="3200" dirty="0"/>
          </a:p>
        </p:txBody>
      </p:sp>
      <p:sp>
        <p:nvSpPr>
          <p:cNvPr id="8" name="TextBox 7"/>
          <p:cNvSpPr txBox="1"/>
          <p:nvPr/>
        </p:nvSpPr>
        <p:spPr>
          <a:xfrm>
            <a:off x="1838111" y="813951"/>
            <a:ext cx="6912768" cy="1569660"/>
          </a:xfrm>
          <a:prstGeom prst="rect">
            <a:avLst/>
          </a:prstGeom>
          <a:noFill/>
        </p:spPr>
        <p:txBody>
          <a:bodyPr wrap="square" rtlCol="0">
            <a:spAutoFit/>
          </a:bodyPr>
          <a:lstStyle/>
          <a:p>
            <a:r>
              <a:rPr lang="en-US" dirty="0" smtClean="0"/>
              <a:t>The </a:t>
            </a:r>
            <a:r>
              <a:rPr lang="en-US" dirty="0"/>
              <a:t>effects of prolactin</a:t>
            </a:r>
            <a:endParaRPr lang="en-US" b="0" dirty="0"/>
          </a:p>
          <a:p>
            <a:r>
              <a:rPr lang="en-US" sz="3600" dirty="0"/>
              <a:t/>
            </a:r>
            <a:br>
              <a:rPr lang="en-US" sz="3600" dirty="0"/>
            </a:br>
            <a:endParaRPr lang="ru-RU" sz="3600" dirty="0"/>
          </a:p>
        </p:txBody>
      </p:sp>
      <p:graphicFrame>
        <p:nvGraphicFramePr>
          <p:cNvPr id="9" name="Таблица 8"/>
          <p:cNvGraphicFramePr>
            <a:graphicFrameLocks noGrp="1"/>
          </p:cNvGraphicFramePr>
          <p:nvPr>
            <p:extLst>
              <p:ext uri="{D42A27DB-BD31-4B8C-83A1-F6EECF244321}">
                <p14:modId xmlns:p14="http://schemas.microsoft.com/office/powerpoint/2010/main" val="3592638889"/>
              </p:ext>
            </p:extLst>
          </p:nvPr>
        </p:nvGraphicFramePr>
        <p:xfrm>
          <a:off x="467544" y="1844824"/>
          <a:ext cx="8208912" cy="4150360"/>
        </p:xfrm>
        <a:graphic>
          <a:graphicData uri="http://schemas.openxmlformats.org/drawingml/2006/table">
            <a:tbl>
              <a:tblPr firstRow="1" bandRow="1">
                <a:tableStyleId>{21E4AEA4-8DFA-4A89-87EB-49C32662AFE0}</a:tableStyleId>
              </a:tblPr>
              <a:tblGrid>
                <a:gridCol w="2448272">
                  <a:extLst>
                    <a:ext uri="{9D8B030D-6E8A-4147-A177-3AD203B41FA5}">
                      <a16:colId xmlns:a16="http://schemas.microsoft.com/office/drawing/2014/main" val="20000"/>
                    </a:ext>
                  </a:extLst>
                </a:gridCol>
                <a:gridCol w="5760640">
                  <a:extLst>
                    <a:ext uri="{9D8B030D-6E8A-4147-A177-3AD203B41FA5}">
                      <a16:colId xmlns:a16="http://schemas.microsoft.com/office/drawing/2014/main" val="20001"/>
                    </a:ext>
                  </a:extLst>
                </a:gridCol>
              </a:tblGrid>
              <a:tr h="370840">
                <a:tc>
                  <a:txBody>
                    <a:bodyPr/>
                    <a:lstStyle/>
                    <a:p>
                      <a:r>
                        <a:rPr lang="en-US" b="1">
                          <a:effectLst/>
                        </a:rPr>
                        <a:t>Organ</a:t>
                      </a:r>
                      <a:endParaRPr lang="en-US"/>
                    </a:p>
                  </a:txBody>
                  <a:tcPr anchor="ctr"/>
                </a:tc>
                <a:tc>
                  <a:txBody>
                    <a:bodyPr/>
                    <a:lstStyle/>
                    <a:p>
                      <a:r>
                        <a:rPr lang="en-US" b="1">
                          <a:effectLst/>
                        </a:rPr>
                        <a:t>the effect</a:t>
                      </a:r>
                      <a:endParaRPr lang="en-US"/>
                    </a:p>
                  </a:txBody>
                  <a:tcPr anchor="ctr"/>
                </a:tc>
                <a:extLst>
                  <a:ext uri="{0D108BD9-81ED-4DB2-BD59-A6C34878D82A}">
                    <a16:rowId xmlns:a16="http://schemas.microsoft.com/office/drawing/2014/main" val="10000"/>
                  </a:ext>
                </a:extLst>
              </a:tr>
              <a:tr h="370840">
                <a:tc>
                  <a:txBody>
                    <a:bodyPr/>
                    <a:lstStyle/>
                    <a:p>
                      <a:r>
                        <a:rPr lang="en-US">
                          <a:effectLst/>
                        </a:rPr>
                        <a:t>Breast</a:t>
                      </a:r>
                      <a:endParaRPr lang="en-US"/>
                    </a:p>
                  </a:txBody>
                  <a:tcPr anchor="ctr"/>
                </a:tc>
                <a:tc>
                  <a:txBody>
                    <a:bodyPr/>
                    <a:lstStyle/>
                    <a:p>
                      <a:r>
                        <a:rPr lang="en-US">
                          <a:effectLst/>
                        </a:rPr>
                        <a:t>Essential for lactation, breast growth</a:t>
                      </a:r>
                      <a:endParaRPr lang="en-US"/>
                    </a:p>
                  </a:txBody>
                  <a:tcPr anchor="ctr"/>
                </a:tc>
                <a:extLst>
                  <a:ext uri="{0D108BD9-81ED-4DB2-BD59-A6C34878D82A}">
                    <a16:rowId xmlns:a16="http://schemas.microsoft.com/office/drawing/2014/main" val="10001"/>
                  </a:ext>
                </a:extLst>
              </a:tr>
              <a:tr h="370840">
                <a:tc>
                  <a:txBody>
                    <a:bodyPr/>
                    <a:lstStyle/>
                    <a:p>
                      <a:r>
                        <a:rPr lang="en-US">
                          <a:effectLst/>
                        </a:rPr>
                        <a:t>Ovaries</a:t>
                      </a:r>
                      <a:endParaRPr lang="en-US"/>
                    </a:p>
                  </a:txBody>
                  <a:tcPr anchor="ctr"/>
                </a:tc>
                <a:tc>
                  <a:txBody>
                    <a:bodyPr/>
                    <a:lstStyle/>
                    <a:p>
                      <a:r>
                        <a:rPr lang="en-US" dirty="0">
                          <a:effectLst/>
                        </a:rPr>
                        <a:t>Participates in the regulation of the cycle</a:t>
                      </a:r>
                      <a:endParaRPr lang="en-US" dirty="0"/>
                    </a:p>
                  </a:txBody>
                  <a:tcPr anchor="ctr"/>
                </a:tc>
                <a:extLst>
                  <a:ext uri="{0D108BD9-81ED-4DB2-BD59-A6C34878D82A}">
                    <a16:rowId xmlns:a16="http://schemas.microsoft.com/office/drawing/2014/main" val="10002"/>
                  </a:ext>
                </a:extLst>
              </a:tr>
              <a:tr h="370840">
                <a:tc>
                  <a:txBody>
                    <a:bodyPr/>
                    <a:lstStyle/>
                    <a:p>
                      <a:r>
                        <a:rPr lang="en-US">
                          <a:effectLst/>
                        </a:rPr>
                        <a:t>Uterus</a:t>
                      </a:r>
                      <a:endParaRPr lang="en-US"/>
                    </a:p>
                  </a:txBody>
                  <a:tcPr anchor="ctr"/>
                </a:tc>
                <a:tc>
                  <a:txBody>
                    <a:bodyPr/>
                    <a:lstStyle/>
                    <a:p>
                      <a:r>
                        <a:rPr lang="en-US">
                          <a:effectLst/>
                        </a:rPr>
                        <a:t>Participates in implantation, increases progesterone receptors</a:t>
                      </a:r>
                      <a:endParaRPr lang="en-US"/>
                    </a:p>
                  </a:txBody>
                  <a:tcPr anchor="ctr"/>
                </a:tc>
                <a:extLst>
                  <a:ext uri="{0D108BD9-81ED-4DB2-BD59-A6C34878D82A}">
                    <a16:rowId xmlns:a16="http://schemas.microsoft.com/office/drawing/2014/main" val="10003"/>
                  </a:ext>
                </a:extLst>
              </a:tr>
              <a:tr h="370840">
                <a:tc>
                  <a:txBody>
                    <a:bodyPr/>
                    <a:lstStyle/>
                    <a:p>
                      <a:r>
                        <a:rPr lang="en-US">
                          <a:effectLst/>
                        </a:rPr>
                        <a:t>Testicles</a:t>
                      </a:r>
                      <a:endParaRPr lang="en-US"/>
                    </a:p>
                  </a:txBody>
                  <a:tcPr anchor="ctr"/>
                </a:tc>
                <a:tc>
                  <a:txBody>
                    <a:bodyPr/>
                    <a:lstStyle/>
                    <a:p>
                      <a:r>
                        <a:rPr lang="en-US">
                          <a:effectLst/>
                        </a:rPr>
                        <a:t>Increases sensitivity to FSH and LH</a:t>
                      </a:r>
                      <a:endParaRPr lang="en-US"/>
                    </a:p>
                  </a:txBody>
                  <a:tcPr anchor="ctr"/>
                </a:tc>
                <a:extLst>
                  <a:ext uri="{0D108BD9-81ED-4DB2-BD59-A6C34878D82A}">
                    <a16:rowId xmlns:a16="http://schemas.microsoft.com/office/drawing/2014/main" val="10004"/>
                  </a:ext>
                </a:extLst>
              </a:tr>
              <a:tr h="370840">
                <a:tc>
                  <a:txBody>
                    <a:bodyPr/>
                    <a:lstStyle/>
                    <a:p>
                      <a:r>
                        <a:rPr lang="en-US">
                          <a:effectLst/>
                        </a:rPr>
                        <a:t>Prostate</a:t>
                      </a:r>
                      <a:endParaRPr lang="en-US"/>
                    </a:p>
                  </a:txBody>
                  <a:tcPr anchor="ctr"/>
                </a:tc>
                <a:tc>
                  <a:txBody>
                    <a:bodyPr/>
                    <a:lstStyle/>
                    <a:p>
                      <a:r>
                        <a:rPr lang="en-US">
                          <a:effectLst/>
                        </a:rPr>
                        <a:t>Potentiates the action of testosterone</a:t>
                      </a:r>
                      <a:endParaRPr lang="en-US"/>
                    </a:p>
                  </a:txBody>
                  <a:tcPr anchor="ctr"/>
                </a:tc>
                <a:extLst>
                  <a:ext uri="{0D108BD9-81ED-4DB2-BD59-A6C34878D82A}">
                    <a16:rowId xmlns:a16="http://schemas.microsoft.com/office/drawing/2014/main" val="10005"/>
                  </a:ext>
                </a:extLst>
              </a:tr>
              <a:tr h="370840">
                <a:tc>
                  <a:txBody>
                    <a:bodyPr/>
                    <a:lstStyle/>
                    <a:p>
                      <a:r>
                        <a:rPr lang="en-US">
                          <a:effectLst/>
                        </a:rPr>
                        <a:t>Pancreas</a:t>
                      </a:r>
                      <a:endParaRPr lang="en-US"/>
                    </a:p>
                  </a:txBody>
                  <a:tcPr anchor="ctr"/>
                </a:tc>
                <a:tc>
                  <a:txBody>
                    <a:bodyPr/>
                    <a:lstStyle/>
                    <a:p>
                      <a:r>
                        <a:rPr lang="en-US">
                          <a:effectLst/>
                        </a:rPr>
                        <a:t>Stimulates insulin synthesis</a:t>
                      </a:r>
                      <a:endParaRPr lang="en-US"/>
                    </a:p>
                  </a:txBody>
                  <a:tcPr anchor="ctr"/>
                </a:tc>
                <a:extLst>
                  <a:ext uri="{0D108BD9-81ED-4DB2-BD59-A6C34878D82A}">
                    <a16:rowId xmlns:a16="http://schemas.microsoft.com/office/drawing/2014/main" val="10006"/>
                  </a:ext>
                </a:extLst>
              </a:tr>
              <a:tr h="370840">
                <a:tc>
                  <a:txBody>
                    <a:bodyPr/>
                    <a:lstStyle/>
                    <a:p>
                      <a:r>
                        <a:rPr lang="en-US">
                          <a:effectLst/>
                        </a:rPr>
                        <a:t>Adipose tissue</a:t>
                      </a:r>
                      <a:endParaRPr lang="en-US"/>
                    </a:p>
                  </a:txBody>
                  <a:tcPr anchor="ctr"/>
                </a:tc>
                <a:tc>
                  <a:txBody>
                    <a:bodyPr/>
                    <a:lstStyle/>
                    <a:p>
                      <a:r>
                        <a:rPr lang="en-US">
                          <a:effectLst/>
                        </a:rPr>
                        <a:t>Stimulates lipogenesis</a:t>
                      </a:r>
                      <a:endParaRPr lang="en-US"/>
                    </a:p>
                  </a:txBody>
                  <a:tcPr anchor="ctr"/>
                </a:tc>
                <a:extLst>
                  <a:ext uri="{0D108BD9-81ED-4DB2-BD59-A6C34878D82A}">
                    <a16:rowId xmlns:a16="http://schemas.microsoft.com/office/drawing/2014/main" val="10007"/>
                  </a:ext>
                </a:extLst>
              </a:tr>
              <a:tr h="370840">
                <a:tc>
                  <a:txBody>
                    <a:bodyPr/>
                    <a:lstStyle/>
                    <a:p>
                      <a:r>
                        <a:rPr lang="en-US" dirty="0">
                          <a:effectLst/>
                        </a:rPr>
                        <a:t>CNS</a:t>
                      </a:r>
                      <a:endParaRPr lang="en-US" dirty="0"/>
                    </a:p>
                  </a:txBody>
                  <a:tcPr anchor="ctr"/>
                </a:tc>
                <a:tc>
                  <a:txBody>
                    <a:bodyPr/>
                    <a:lstStyle/>
                    <a:p>
                      <a:r>
                        <a:rPr lang="en-US" dirty="0">
                          <a:effectLst/>
                        </a:rPr>
                        <a:t>Affects appetite, increases aggression, increases libido</a:t>
                      </a:r>
                      <a:endParaRPr lang="en-US" dirty="0"/>
                    </a:p>
                    <a:p>
                      <a:r>
                        <a:rPr lang="en-US" dirty="0">
                          <a:effectLst/>
                        </a:rPr>
                        <a:t>Inhibits the release of LH-RH, inhibits FSH, LH</a:t>
                      </a:r>
                      <a:endParaRPr lang="en-US" dirty="0"/>
                    </a:p>
                  </a:txBody>
                  <a:tcPr anchor="ctr"/>
                </a:tc>
                <a:extLst>
                  <a:ext uri="{0D108BD9-81ED-4DB2-BD59-A6C34878D82A}">
                    <a16:rowId xmlns:a16="http://schemas.microsoft.com/office/drawing/2014/main" val="10008"/>
                  </a:ext>
                </a:extLst>
              </a:tr>
            </a:tbl>
          </a:graphicData>
        </a:graphic>
      </p:graphicFrame>
      <p:pic>
        <p:nvPicPr>
          <p:cNvPr id="6" name="Picture 6" descr="Картинка 1 из 162686">
            <a:hlinkClick r:id="rId4"/>
          </p:cNvPr>
          <p:cNvPicPr>
            <a:picLocks noChangeAspect="1" noChangeArrowheads="1"/>
          </p:cNvPicPr>
          <p:nvPr/>
        </p:nvPicPr>
        <p:blipFill>
          <a:blip r:embed="rId5" cstate="print"/>
          <a:srcRect/>
          <a:stretch>
            <a:fillRect/>
          </a:stretch>
        </p:blipFill>
        <p:spPr bwMode="auto">
          <a:xfrm>
            <a:off x="3205302" y="1399541"/>
            <a:ext cx="529979" cy="398480"/>
          </a:xfrm>
          <a:prstGeom prst="rect">
            <a:avLst/>
          </a:prstGeom>
          <a:noFill/>
        </p:spPr>
      </p:pic>
      <p:pic>
        <p:nvPicPr>
          <p:cNvPr id="7" name="Picture 4" descr="Картинка 3 из 100250">
            <a:hlinkClick r:id="rId6"/>
          </p:cNvPr>
          <p:cNvPicPr>
            <a:picLocks noChangeAspect="1" noChangeArrowheads="1"/>
          </p:cNvPicPr>
          <p:nvPr/>
        </p:nvPicPr>
        <p:blipFill>
          <a:blip r:embed="rId7" cstate="print"/>
          <a:srcRect/>
          <a:stretch>
            <a:fillRect/>
          </a:stretch>
        </p:blipFill>
        <p:spPr bwMode="auto">
          <a:xfrm>
            <a:off x="3865828" y="1238741"/>
            <a:ext cx="1226207" cy="720080"/>
          </a:xfrm>
          <a:prstGeom prst="rect">
            <a:avLst/>
          </a:prstGeom>
          <a:noFill/>
        </p:spPr>
      </p:pic>
      <p:pic>
        <p:nvPicPr>
          <p:cNvPr id="38914" name="Picture 2" descr="Картинка 9 из 160320">
            <a:hlinkClick r:id="rId8"/>
          </p:cNvPr>
          <p:cNvPicPr>
            <a:picLocks noChangeAspect="1" noChangeArrowheads="1"/>
          </p:cNvPicPr>
          <p:nvPr/>
        </p:nvPicPr>
        <p:blipFill>
          <a:blip r:embed="rId9" cstate="print"/>
          <a:srcRect/>
          <a:stretch>
            <a:fillRect/>
          </a:stretch>
        </p:blipFill>
        <p:spPr bwMode="auto">
          <a:xfrm>
            <a:off x="5294495" y="1349202"/>
            <a:ext cx="648072" cy="429212"/>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barn(outHorizontal)">
                                      <p:cBhvr>
                                        <p:cTn id="7" dur="5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1" name="Rectangle 3"/>
          <p:cNvSpPr>
            <a:spLocks noGrp="1" noChangeArrowheads="1"/>
          </p:cNvSpPr>
          <p:nvPr>
            <p:ph type="title"/>
          </p:nvPr>
        </p:nvSpPr>
        <p:spPr>
          <a:xfrm>
            <a:off x="187890" y="0"/>
            <a:ext cx="5176198" cy="531440"/>
          </a:xfrm>
          <a:solidFill>
            <a:srgbClr val="FFFFFF"/>
          </a:solidFill>
          <a:ln/>
        </p:spPr>
        <p:txBody>
          <a:bodyPr/>
          <a:lstStyle/>
          <a:p>
            <a:r>
              <a:rPr lang="en-US" sz="3200" dirty="0"/>
              <a:t>hyperprolactinemia</a:t>
            </a:r>
          </a:p>
        </p:txBody>
      </p:sp>
      <p:sp>
        <p:nvSpPr>
          <p:cNvPr id="11" name="Rectangle 2"/>
          <p:cNvSpPr txBox="1">
            <a:spLocks noChangeArrowheads="1"/>
          </p:cNvSpPr>
          <p:nvPr/>
        </p:nvSpPr>
        <p:spPr bwMode="auto">
          <a:xfrm>
            <a:off x="611560" y="908720"/>
            <a:ext cx="7560840" cy="5040560"/>
          </a:xfrm>
          <a:prstGeom prst="rect">
            <a:avLst/>
          </a:prstGeom>
          <a:solidFill>
            <a:schemeClr val="bg2">
              <a:lumMod val="40000"/>
              <a:lumOff val="60000"/>
            </a:schemeClr>
          </a:solidFill>
          <a:ln w="9525">
            <a:noFill/>
            <a:miter lim="800000"/>
            <a:headEnd/>
            <a:tailEnd/>
          </a:ln>
        </p:spPr>
        <p:txBody>
          <a:bodyPr vert="horz" wrap="square" lIns="92075" tIns="46037" rIns="92075" bIns="46037" numCol="1" anchor="t" anchorCtr="0" compatLnSpc="1">
            <a:prstTxWarp prst="textNoShape">
              <a:avLst/>
            </a:prstTxWarp>
          </a:bodyPr>
          <a:lstStyle/>
          <a:p>
            <a:r>
              <a:rPr lang="en-US" i="1" dirty="0" smtClean="0"/>
              <a:t>1</a:t>
            </a:r>
            <a:r>
              <a:rPr lang="en-US" i="1" dirty="0"/>
              <a:t>. Physiological (see above)</a:t>
            </a:r>
            <a:endParaRPr lang="en-US" b="0" dirty="0"/>
          </a:p>
          <a:p>
            <a:r>
              <a:rPr lang="en-US" i="1" dirty="0"/>
              <a:t>2. Pathological</a:t>
            </a:r>
            <a:endParaRPr lang="en-US" b="0" dirty="0"/>
          </a:p>
          <a:p>
            <a:r>
              <a:rPr lang="en-US" i="1" dirty="0"/>
              <a:t>- Hypothalamus (</a:t>
            </a:r>
            <a:r>
              <a:rPr lang="en-US" i="1" dirty="0" err="1"/>
              <a:t>craniophangioma</a:t>
            </a:r>
            <a:r>
              <a:rPr lang="en-US" i="1" dirty="0"/>
              <a:t>, sarcoidosis and granulomatosis)</a:t>
            </a:r>
            <a:endParaRPr lang="en-US" b="0" dirty="0"/>
          </a:p>
          <a:p>
            <a:r>
              <a:rPr lang="en-US" i="1" dirty="0"/>
              <a:t>- Pituitary gland (macro-, </a:t>
            </a:r>
            <a:r>
              <a:rPr lang="en-US" i="1" dirty="0" err="1"/>
              <a:t>microadenoma</a:t>
            </a:r>
            <a:r>
              <a:rPr lang="en-US" i="1" dirty="0"/>
              <a:t>, leg transection)</a:t>
            </a:r>
            <a:endParaRPr lang="en-US" b="0" dirty="0"/>
          </a:p>
          <a:p>
            <a:r>
              <a:rPr lang="en-US" i="1" dirty="0"/>
              <a:t>- Ectopic secretion (prolactin, TRH)</a:t>
            </a:r>
            <a:endParaRPr lang="en-US" b="0" dirty="0"/>
          </a:p>
          <a:p>
            <a:r>
              <a:rPr lang="en-US" i="1" dirty="0"/>
              <a:t>- primary hypothyroidism</a:t>
            </a:r>
            <a:endParaRPr lang="en-US" b="0" dirty="0"/>
          </a:p>
          <a:p>
            <a:r>
              <a:rPr lang="en-US" i="1" dirty="0"/>
              <a:t>- autoimmune diseases</a:t>
            </a:r>
            <a:endParaRPr lang="en-US" b="0" dirty="0"/>
          </a:p>
          <a:p>
            <a:r>
              <a:rPr lang="en-US" i="1" dirty="0"/>
              <a:t>- chronic renal failure</a:t>
            </a:r>
            <a:endParaRPr lang="en-US" b="0" dirty="0"/>
          </a:p>
          <a:p>
            <a:r>
              <a:rPr lang="en-US" i="1" dirty="0"/>
              <a:t>- Metabolic causes (cirrhosis, SLE)</a:t>
            </a:r>
            <a:endParaRPr lang="en-US" b="0" dirty="0"/>
          </a:p>
          <a:p>
            <a:r>
              <a:rPr lang="en-US" i="1" dirty="0"/>
              <a:t>- chest injuries, shingles</a:t>
            </a:r>
            <a:endParaRPr lang="en-US" b="0" dirty="0"/>
          </a:p>
        </p:txBody>
      </p:sp>
      <p:sp>
        <p:nvSpPr>
          <p:cNvPr id="12" name="TextBox 11"/>
          <p:cNvSpPr txBox="1"/>
          <p:nvPr/>
        </p:nvSpPr>
        <p:spPr>
          <a:xfrm>
            <a:off x="2843808" y="476672"/>
            <a:ext cx="2736304" cy="461665"/>
          </a:xfrm>
          <a:prstGeom prst="rect">
            <a:avLst/>
          </a:prstGeom>
          <a:noFill/>
        </p:spPr>
        <p:txBody>
          <a:bodyPr wrap="square" rtlCol="0">
            <a:spAutoFit/>
          </a:bodyPr>
          <a:lstStyle/>
          <a:p>
            <a:r>
              <a:rPr lang="en-US" dirty="0"/>
              <a:t>Classification</a:t>
            </a:r>
            <a:endParaRPr lang="ru-RU" dirty="0"/>
          </a:p>
        </p:txBody>
      </p:sp>
      <p:pic>
        <p:nvPicPr>
          <p:cNvPr id="37890" name="Picture 2" descr="Файл:PRL structure.png">
            <a:hlinkClick r:id="rId2"/>
          </p:cNvPr>
          <p:cNvPicPr>
            <a:picLocks noChangeAspect="1" noChangeArrowheads="1"/>
          </p:cNvPicPr>
          <p:nvPr/>
        </p:nvPicPr>
        <p:blipFill>
          <a:blip r:embed="rId3" cstate="print"/>
          <a:srcRect/>
          <a:stretch>
            <a:fillRect/>
          </a:stretch>
        </p:blipFill>
        <p:spPr bwMode="auto">
          <a:xfrm>
            <a:off x="6983760" y="0"/>
            <a:ext cx="2160240" cy="1620180"/>
          </a:xfrm>
          <a:prstGeom prst="rect">
            <a:avLst/>
          </a:prstGeom>
          <a:noFill/>
        </p:spPr>
      </p:pic>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barn(outHorizontal)">
                                      <p:cBhvr>
                                        <p:cTn id="7" dur="500"/>
                                        <p:tgtEl>
                                          <p:spTgt spid="12291"/>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11">
                                            <p:txEl>
                                              <p:pRg st="1" end="1"/>
                                            </p:txEl>
                                          </p:spTgt>
                                        </p:tgtEl>
                                        <p:attrNameLst>
                                          <p:attrName>style.visibility</p:attrName>
                                        </p:attrNameLst>
                                      </p:cBhvr>
                                      <p:to>
                                        <p:strVal val="visible"/>
                                      </p:to>
                                    </p:set>
                                    <p:anim calcmode="lin" valueType="num">
                                      <p:cBhvr additive="base">
                                        <p:cTn id="16" dur="500" fill="hold"/>
                                        <p:tgtEl>
                                          <p:spTgt spid="11">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11">
                                            <p:txEl>
                                              <p:pRg st="1" end="1"/>
                                            </p:txEl>
                                          </p:spTgt>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grpId="0" nodeType="after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 calcmode="lin" valueType="num">
                                      <p:cBhvr additive="base">
                                        <p:cTn id="21" dur="500" fill="hold"/>
                                        <p:tgtEl>
                                          <p:spTgt spid="11">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1">
                                            <p:txEl>
                                              <p:pRg st="2" end="2"/>
                                            </p:txEl>
                                          </p:spTgt>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2" fill="hold" grpId="0" nodeType="afterEffect">
                                  <p:stCondLst>
                                    <p:cond delay="0"/>
                                  </p:stCondLst>
                                  <p:childTnLst>
                                    <p:set>
                                      <p:cBhvr>
                                        <p:cTn id="25" dur="1" fill="hold">
                                          <p:stCondLst>
                                            <p:cond delay="0"/>
                                          </p:stCondLst>
                                        </p:cTn>
                                        <p:tgtEl>
                                          <p:spTgt spid="11">
                                            <p:txEl>
                                              <p:pRg st="3" end="3"/>
                                            </p:txEl>
                                          </p:spTgt>
                                        </p:tgtEl>
                                        <p:attrNameLst>
                                          <p:attrName>style.visibility</p:attrName>
                                        </p:attrNameLst>
                                      </p:cBhvr>
                                      <p:to>
                                        <p:strVal val="visible"/>
                                      </p:to>
                                    </p:set>
                                    <p:anim calcmode="lin" valueType="num">
                                      <p:cBhvr additive="base">
                                        <p:cTn id="26" dur="500" fill="hold"/>
                                        <p:tgtEl>
                                          <p:spTgt spid="11">
                                            <p:txEl>
                                              <p:pRg st="3" end="3"/>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1">
                                            <p:txEl>
                                              <p:pRg st="3" end="3"/>
                                            </p:txEl>
                                          </p:spTgt>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2" fill="hold" grpId="0" nodeType="after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anim calcmode="lin" valueType="num">
                                      <p:cBhvr additive="base">
                                        <p:cTn id="31" dur="500" fill="hold"/>
                                        <p:tgtEl>
                                          <p:spTgt spid="11">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1">
                                            <p:txEl>
                                              <p:pRg st="4" end="4"/>
                                            </p:txEl>
                                          </p:spTgt>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2" fill="hold" grpId="0" nodeType="afterEffect">
                                  <p:stCondLst>
                                    <p:cond delay="0"/>
                                  </p:stCondLst>
                                  <p:childTnLst>
                                    <p:set>
                                      <p:cBhvr>
                                        <p:cTn id="35" dur="1" fill="hold">
                                          <p:stCondLst>
                                            <p:cond delay="0"/>
                                          </p:stCondLst>
                                        </p:cTn>
                                        <p:tgtEl>
                                          <p:spTgt spid="11">
                                            <p:txEl>
                                              <p:pRg st="5" end="5"/>
                                            </p:txEl>
                                          </p:spTgt>
                                        </p:tgtEl>
                                        <p:attrNameLst>
                                          <p:attrName>style.visibility</p:attrName>
                                        </p:attrNameLst>
                                      </p:cBhvr>
                                      <p:to>
                                        <p:strVal val="visible"/>
                                      </p:to>
                                    </p:set>
                                    <p:anim calcmode="lin" valueType="num">
                                      <p:cBhvr additive="base">
                                        <p:cTn id="36" dur="500" fill="hold"/>
                                        <p:tgtEl>
                                          <p:spTgt spid="11">
                                            <p:txEl>
                                              <p:pRg st="5" end="5"/>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11">
                                            <p:txEl>
                                              <p:pRg st="5" end="5"/>
                                            </p:txEl>
                                          </p:spTgt>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2" fill="hold" grpId="0" nodeType="afterEffect">
                                  <p:stCondLst>
                                    <p:cond delay="0"/>
                                  </p:stCondLst>
                                  <p:childTnLst>
                                    <p:set>
                                      <p:cBhvr>
                                        <p:cTn id="40" dur="1" fill="hold">
                                          <p:stCondLst>
                                            <p:cond delay="0"/>
                                          </p:stCondLst>
                                        </p:cTn>
                                        <p:tgtEl>
                                          <p:spTgt spid="11">
                                            <p:txEl>
                                              <p:pRg st="6" end="6"/>
                                            </p:txEl>
                                          </p:spTgt>
                                        </p:tgtEl>
                                        <p:attrNameLst>
                                          <p:attrName>style.visibility</p:attrName>
                                        </p:attrNameLst>
                                      </p:cBhvr>
                                      <p:to>
                                        <p:strVal val="visible"/>
                                      </p:to>
                                    </p:set>
                                    <p:anim calcmode="lin" valueType="num">
                                      <p:cBhvr additive="base">
                                        <p:cTn id="41" dur="500" fill="hold"/>
                                        <p:tgtEl>
                                          <p:spTgt spid="11">
                                            <p:txEl>
                                              <p:pRg st="6" end="6"/>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1">
                                            <p:txEl>
                                              <p:pRg st="6" end="6"/>
                                            </p:txEl>
                                          </p:spTgt>
                                        </p:tgtEl>
                                        <p:attrNameLst>
                                          <p:attrName>ppt_y</p:attrName>
                                        </p:attrNameLst>
                                      </p:cBhvr>
                                      <p:tavLst>
                                        <p:tav tm="0">
                                          <p:val>
                                            <p:strVal val="#ppt_y"/>
                                          </p:val>
                                        </p:tav>
                                        <p:tav tm="100000">
                                          <p:val>
                                            <p:strVal val="#ppt_y"/>
                                          </p:val>
                                        </p:tav>
                                      </p:tavLst>
                                    </p:anim>
                                  </p:childTnLst>
                                </p:cTn>
                              </p:par>
                            </p:childTnLst>
                          </p:cTn>
                        </p:par>
                        <p:par>
                          <p:cTn id="43" fill="hold">
                            <p:stCondLst>
                              <p:cond delay="4000"/>
                            </p:stCondLst>
                            <p:childTnLst>
                              <p:par>
                                <p:cTn id="44" presetID="2" presetClass="entr" presetSubtype="2" fill="hold" grpId="0" nodeType="afterEffect">
                                  <p:stCondLst>
                                    <p:cond delay="0"/>
                                  </p:stCondLst>
                                  <p:childTnLst>
                                    <p:set>
                                      <p:cBhvr>
                                        <p:cTn id="45" dur="1" fill="hold">
                                          <p:stCondLst>
                                            <p:cond delay="0"/>
                                          </p:stCondLst>
                                        </p:cTn>
                                        <p:tgtEl>
                                          <p:spTgt spid="11">
                                            <p:txEl>
                                              <p:pRg st="7" end="7"/>
                                            </p:txEl>
                                          </p:spTgt>
                                        </p:tgtEl>
                                        <p:attrNameLst>
                                          <p:attrName>style.visibility</p:attrName>
                                        </p:attrNameLst>
                                      </p:cBhvr>
                                      <p:to>
                                        <p:strVal val="visible"/>
                                      </p:to>
                                    </p:set>
                                    <p:anim calcmode="lin" valueType="num">
                                      <p:cBhvr additive="base">
                                        <p:cTn id="46" dur="500" fill="hold"/>
                                        <p:tgtEl>
                                          <p:spTgt spid="11">
                                            <p:txEl>
                                              <p:pRg st="7" end="7"/>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11">
                                            <p:txEl>
                                              <p:pRg st="7" end="7"/>
                                            </p:txEl>
                                          </p:spTgt>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2" fill="hold" grpId="0" nodeType="afterEffect">
                                  <p:stCondLst>
                                    <p:cond delay="0"/>
                                  </p:stCondLst>
                                  <p:childTnLst>
                                    <p:set>
                                      <p:cBhvr>
                                        <p:cTn id="50" dur="1" fill="hold">
                                          <p:stCondLst>
                                            <p:cond delay="0"/>
                                          </p:stCondLst>
                                        </p:cTn>
                                        <p:tgtEl>
                                          <p:spTgt spid="11">
                                            <p:txEl>
                                              <p:pRg st="8" end="8"/>
                                            </p:txEl>
                                          </p:spTgt>
                                        </p:tgtEl>
                                        <p:attrNameLst>
                                          <p:attrName>style.visibility</p:attrName>
                                        </p:attrNameLst>
                                      </p:cBhvr>
                                      <p:to>
                                        <p:strVal val="visible"/>
                                      </p:to>
                                    </p:set>
                                    <p:anim calcmode="lin" valueType="num">
                                      <p:cBhvr additive="base">
                                        <p:cTn id="51" dur="500" fill="hold"/>
                                        <p:tgtEl>
                                          <p:spTgt spid="11">
                                            <p:txEl>
                                              <p:pRg st="8" end="8"/>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11">
                                            <p:txEl>
                                              <p:pRg st="8" end="8"/>
                                            </p:txEl>
                                          </p:spTgt>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2" presetClass="entr" presetSubtype="2" fill="hold" grpId="0" nodeType="afterEffect">
                                  <p:stCondLst>
                                    <p:cond delay="0"/>
                                  </p:stCondLst>
                                  <p:childTnLst>
                                    <p:set>
                                      <p:cBhvr>
                                        <p:cTn id="55" dur="1" fill="hold">
                                          <p:stCondLst>
                                            <p:cond delay="0"/>
                                          </p:stCondLst>
                                        </p:cTn>
                                        <p:tgtEl>
                                          <p:spTgt spid="11">
                                            <p:txEl>
                                              <p:pRg st="9" end="9"/>
                                            </p:txEl>
                                          </p:spTgt>
                                        </p:tgtEl>
                                        <p:attrNameLst>
                                          <p:attrName>style.visibility</p:attrName>
                                        </p:attrNameLst>
                                      </p:cBhvr>
                                      <p:to>
                                        <p:strVal val="visible"/>
                                      </p:to>
                                    </p:set>
                                    <p:anim calcmode="lin" valueType="num">
                                      <p:cBhvr additive="base">
                                        <p:cTn id="56" dur="500" fill="hold"/>
                                        <p:tgtEl>
                                          <p:spTgt spid="11">
                                            <p:txEl>
                                              <p:pRg st="9" end="9"/>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11">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autoUpdateAnimBg="0"/>
      <p:bldP spid="11" grpId="0" build="p" autoUpdateAnimBg="0" advAuto="0"/>
    </p:bldLst>
  </p:timing>
</p:sld>
</file>

<file path=ppt/theme/theme1.xml><?xml version="1.0" encoding="utf-8"?>
<a:theme xmlns:a="http://schemas.openxmlformats.org/drawingml/2006/main" name="Презентация нового учебного года">
  <a:themeElements>
    <a:clrScheme name="ms_edb2schl_tp01018387 1">
      <a:dk1>
        <a:srgbClr val="000000"/>
      </a:dk1>
      <a:lt1>
        <a:srgbClr val="0099CC"/>
      </a:lt1>
      <a:dk2>
        <a:srgbClr val="000000"/>
      </a:dk2>
      <a:lt2>
        <a:srgbClr val="868686"/>
      </a:lt2>
      <a:accent1>
        <a:srgbClr val="00FFCC"/>
      </a:accent1>
      <a:accent2>
        <a:srgbClr val="969696"/>
      </a:accent2>
      <a:accent3>
        <a:srgbClr val="AACAE2"/>
      </a:accent3>
      <a:accent4>
        <a:srgbClr val="000000"/>
      </a:accent4>
      <a:accent5>
        <a:srgbClr val="AAFFE2"/>
      </a:accent5>
      <a:accent6>
        <a:srgbClr val="878787"/>
      </a:accent6>
      <a:hlink>
        <a:srgbClr val="00FFCC"/>
      </a:hlink>
      <a:folHlink>
        <a:srgbClr val="99CCFF"/>
      </a:folHlink>
    </a:clrScheme>
    <a:fontScheme name="ms_edb2schl_tp01018387">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s_edb2schl_tp01018387 1">
        <a:dk1>
          <a:srgbClr val="000000"/>
        </a:dk1>
        <a:lt1>
          <a:srgbClr val="0099CC"/>
        </a:lt1>
        <a:dk2>
          <a:srgbClr val="000000"/>
        </a:dk2>
        <a:lt2>
          <a:srgbClr val="868686"/>
        </a:lt2>
        <a:accent1>
          <a:srgbClr val="00FFCC"/>
        </a:accent1>
        <a:accent2>
          <a:srgbClr val="969696"/>
        </a:accent2>
        <a:accent3>
          <a:srgbClr val="AACAE2"/>
        </a:accent3>
        <a:accent4>
          <a:srgbClr val="000000"/>
        </a:accent4>
        <a:accent5>
          <a:srgbClr val="AAFFE2"/>
        </a:accent5>
        <a:accent6>
          <a:srgbClr val="878787"/>
        </a:accent6>
        <a:hlink>
          <a:srgbClr val="00FFCC"/>
        </a:hlink>
        <a:folHlink>
          <a:srgbClr val="99CCFF"/>
        </a:folHlink>
      </a:clrScheme>
      <a:clrMap bg1="lt1" tx1="dk1" bg2="lt2" tx2="dk2" accent1="accent1" accent2="accent2" accent3="accent3" accent4="accent4" accent5="accent5" accent6="accent6" hlink="hlink" folHlink="folHlink"/>
    </a:extraClrScheme>
    <a:extraClrScheme>
      <a:clrScheme name="ms_edb2schl_tp01018387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ms_edb2schl_tp01018387 3">
        <a:dk1>
          <a:srgbClr val="5F5F5F"/>
        </a:dk1>
        <a:lt1>
          <a:srgbClr val="FFFFFF"/>
        </a:lt1>
        <a:dk2>
          <a:srgbClr val="5F5F5F"/>
        </a:dk2>
        <a:lt2>
          <a:srgbClr val="000000"/>
        </a:lt2>
        <a:accent1>
          <a:srgbClr val="969696"/>
        </a:accent1>
        <a:accent2>
          <a:srgbClr val="000000"/>
        </a:accent2>
        <a:accent3>
          <a:srgbClr val="FFFFFF"/>
        </a:accent3>
        <a:accent4>
          <a:srgbClr val="505050"/>
        </a:accent4>
        <a:accent5>
          <a:srgbClr val="C9C9C9"/>
        </a:accent5>
        <a:accent6>
          <a:srgbClr val="000000"/>
        </a:accent6>
        <a:hlink>
          <a:srgbClr val="777777"/>
        </a:hlink>
        <a:folHlink>
          <a:srgbClr val="CCCC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Презентация нового учебного года</Template>
  <TotalTime>8361</TotalTime>
  <Words>818</Words>
  <Application>Microsoft Office PowerPoint</Application>
  <PresentationFormat>Экран (4:3)</PresentationFormat>
  <Paragraphs>194</Paragraphs>
  <Slides>30</Slides>
  <Notes>0</Notes>
  <HiddenSlides>1</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30</vt:i4>
      </vt:variant>
    </vt:vector>
  </HeadingPairs>
  <TitlesOfParts>
    <vt:vector size="34" baseType="lpstr">
      <vt:lpstr>Times New Roman</vt:lpstr>
      <vt:lpstr>Verdana</vt:lpstr>
      <vt:lpstr>Vrinda</vt:lpstr>
      <vt:lpstr>Презентация нового учебного года</vt:lpstr>
      <vt:lpstr>Pituitary gland pathology</vt:lpstr>
      <vt:lpstr>Презентация PowerPoint</vt:lpstr>
      <vt:lpstr>Tumors of the adenohypophysis</vt:lpstr>
      <vt:lpstr>Tumors of the adenohypophysis   </vt:lpstr>
      <vt:lpstr>Опу Symptoms of hormonal loss</vt:lpstr>
      <vt:lpstr>Tumors of the adenohypophysis  </vt:lpstr>
      <vt:lpstr>prolactin</vt:lpstr>
      <vt:lpstr>Prolactin</vt:lpstr>
      <vt:lpstr>hyperprolactinemia</vt:lpstr>
      <vt:lpstr>hyperprolactinemia</vt:lpstr>
      <vt:lpstr>hyperprolactinemia</vt:lpstr>
      <vt:lpstr>Prolactinoma</vt:lpstr>
      <vt:lpstr>Prolactinoma</vt:lpstr>
      <vt:lpstr>Prolactinoma</vt:lpstr>
      <vt:lpstr>TREATMENT </vt:lpstr>
      <vt:lpstr>Growth hormone</vt:lpstr>
      <vt:lpstr>Growth hormone</vt:lpstr>
      <vt:lpstr>Growth hormone</vt:lpstr>
      <vt:lpstr>Excess STH</vt:lpstr>
      <vt:lpstr>Acromegaly</vt:lpstr>
      <vt:lpstr>Презентация PowerPoint</vt:lpstr>
      <vt:lpstr>Acromegaly</vt:lpstr>
      <vt:lpstr>Acromegaly</vt:lpstr>
      <vt:lpstr>The main clinical symptoms and complications of acromegaly from the skin</vt:lpstr>
      <vt:lpstr>Презентация PowerPoint</vt:lpstr>
      <vt:lpstr>Презентация PowerPoint</vt:lpstr>
      <vt:lpstr>Acromegaly</vt:lpstr>
      <vt:lpstr>Acromegaly  </vt:lpstr>
      <vt:lpstr>Acromegaly Treatment - conservative</vt:lpstr>
      <vt:lpstr>Презентация PowerPoint</vt:lpstr>
    </vt:vector>
  </TitlesOfParts>
  <Company>DG Win&amp;Soft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Заболевания  Гипофиза</dc:title>
  <dc:creator>Alex</dc:creator>
  <cp:lastModifiedBy>Нури</cp:lastModifiedBy>
  <cp:revision>308</cp:revision>
  <cp:lastPrinted>1996-03-19T21:02:48Z</cp:lastPrinted>
  <dcterms:created xsi:type="dcterms:W3CDTF">2012-03-14T14:58:03Z</dcterms:created>
  <dcterms:modified xsi:type="dcterms:W3CDTF">2021-01-26T08:51:22Z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TC010183871049</vt:lpwstr>
  </property>
</Properties>
</file>